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League Spartan Medium"/>
      <p:regular r:id="rId51"/>
      <p:bold r:id="rId52"/>
    </p:embeddedFont>
    <p:embeddedFont>
      <p:font typeface="League Spartan"/>
      <p:regular r:id="rId53"/>
      <p:bold r:id="rId54"/>
    </p:embeddedFont>
    <p:embeddedFont>
      <p:font typeface="Roboto"/>
      <p:regular r:id="rId55"/>
      <p:bold r:id="rId56"/>
      <p:italic r:id="rId57"/>
      <p:boldItalic r:id="rId58"/>
    </p:embeddedFont>
    <p:embeddedFont>
      <p:font typeface="Inter"/>
      <p:regular r:id="rId59"/>
      <p:bold r:id="rId60"/>
    </p:embeddedFont>
    <p:embeddedFont>
      <p:font typeface="Poppins"/>
      <p:regular r:id="rId61"/>
      <p:bold r:id="rId62"/>
      <p:italic r:id="rId63"/>
      <p:boldItalic r:id="rId64"/>
    </p:embeddedFont>
    <p:embeddedFont>
      <p:font typeface="Lato Light"/>
      <p:regular r:id="rId65"/>
      <p:bold r:id="rId66"/>
      <p:italic r:id="rId67"/>
      <p:boldItalic r:id="rId68"/>
    </p:embeddedFont>
    <p:embeddedFont>
      <p:font typeface="Quattrocento Sans"/>
      <p:regular r:id="rId69"/>
      <p:bold r:id="rId70"/>
      <p:italic r:id="rId71"/>
      <p:boldItalic r:id="rId72"/>
    </p:embeddedFont>
    <p:embeddedFont>
      <p:font typeface="Open Sans Medium"/>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Medium-regular.fntdata"/><Relationship Id="rId72" Type="http://schemas.openxmlformats.org/officeDocument/2006/relationships/font" Target="fonts/QuattrocentoSans-boldItalic.fntdata"/><Relationship Id="rId31" Type="http://schemas.openxmlformats.org/officeDocument/2006/relationships/slide" Target="slides/slide25.xml"/><Relationship Id="rId75" Type="http://schemas.openxmlformats.org/officeDocument/2006/relationships/font" Target="fonts/OpenSansMedium-italic.fntdata"/><Relationship Id="rId30" Type="http://schemas.openxmlformats.org/officeDocument/2006/relationships/slide" Target="slides/slide24.xml"/><Relationship Id="rId74" Type="http://schemas.openxmlformats.org/officeDocument/2006/relationships/font" Target="fonts/OpenSansMedium-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OpenSansMedium-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QuattrocentoSans-italic.fntdata"/><Relationship Id="rId70" Type="http://schemas.openxmlformats.org/officeDocument/2006/relationships/font" Target="fonts/Quattrocento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bold.fntdata"/><Relationship Id="rId61" Type="http://schemas.openxmlformats.org/officeDocument/2006/relationships/font" Target="fonts/Poppins-regular.fntdata"/><Relationship Id="rId20" Type="http://schemas.openxmlformats.org/officeDocument/2006/relationships/slide" Target="slides/slide14.xml"/><Relationship Id="rId64" Type="http://schemas.openxmlformats.org/officeDocument/2006/relationships/font" Target="fonts/Poppins-boldItalic.fntdata"/><Relationship Id="rId63" Type="http://schemas.openxmlformats.org/officeDocument/2006/relationships/font" Target="fonts/Poppins-italic.fntdata"/><Relationship Id="rId22" Type="http://schemas.openxmlformats.org/officeDocument/2006/relationships/slide" Target="slides/slide16.xml"/><Relationship Id="rId66" Type="http://schemas.openxmlformats.org/officeDocument/2006/relationships/font" Target="fonts/LatoLight-bold.fntdata"/><Relationship Id="rId21" Type="http://schemas.openxmlformats.org/officeDocument/2006/relationships/slide" Target="slides/slide15.xml"/><Relationship Id="rId65" Type="http://schemas.openxmlformats.org/officeDocument/2006/relationships/font" Target="fonts/LatoLight-regular.fntdata"/><Relationship Id="rId24" Type="http://schemas.openxmlformats.org/officeDocument/2006/relationships/slide" Target="slides/slide18.xml"/><Relationship Id="rId68" Type="http://schemas.openxmlformats.org/officeDocument/2006/relationships/font" Target="fonts/LatoLight-boldItalic.fntdata"/><Relationship Id="rId23" Type="http://schemas.openxmlformats.org/officeDocument/2006/relationships/slide" Target="slides/slide17.xml"/><Relationship Id="rId67" Type="http://schemas.openxmlformats.org/officeDocument/2006/relationships/font" Target="fonts/LatoLight-italic.fntdata"/><Relationship Id="rId60" Type="http://schemas.openxmlformats.org/officeDocument/2006/relationships/font" Target="fonts/Inter-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Quattrocento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eagueSpartanMedium-regular.fntdata"/><Relationship Id="rId50" Type="http://schemas.openxmlformats.org/officeDocument/2006/relationships/slide" Target="slides/slide44.xml"/><Relationship Id="rId53" Type="http://schemas.openxmlformats.org/officeDocument/2006/relationships/font" Target="fonts/LeagueSpartan-regular.fntdata"/><Relationship Id="rId52" Type="http://schemas.openxmlformats.org/officeDocument/2006/relationships/font" Target="fonts/LeagueSpartanMedium-bold.fntdata"/><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font" Target="fonts/LeagueSpartan-bold.fntdata"/><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Inter-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SLIDES_API4495347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SLIDES_API4495347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2bdb8e5c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2bdb8e5c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2bdb8e5c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2bdb8e5c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2bdb8e5c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2bdb8e5c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2bdb8e5c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2bdb8e5c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2bdb8e5c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2bdb8e5c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2bdb8e5c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62bdb8e5c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2bdb8e5c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2bdb8e5c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2bdb8e5c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2bdb8e5c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62bdb8e5c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62bdb8e5c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62bdb8e5c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62bdb8e5c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SLIDES_API44953471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SLIDES_API44953471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2bdb8e5c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62bdb8e5c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62bdb8e5c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62bdb8e5c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62bdb8e5c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62bdb8e5c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62bdb8e5c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62bdb8e5c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62bdb8e5c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62bdb8e5c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2bdb8e5c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2bdb8e5c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2bdb8e5c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2bdb8e5c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62bdb8e5c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62bdb8e5c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2bdb8e5c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2bdb8e5c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62bdb8e5c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62bdb8e5c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SLIDES_API44953471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SLIDES_API44953471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62bdb8e5c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62bdb8e5c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2bdb8e5c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2bdb8e5c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2bdb8e5c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62bdb8e5c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2bdb8e5c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62bdb8e5c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62bdb8e5c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62bdb8e5c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62bdb8e5c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62bdb8e5c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2bdb8e5c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62bdb8e5c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2bdb8e5c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2bdb8e5c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SLIDES_API44953471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SLIDES_API44953471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a68cef83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a68cef83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1dfc411a1_1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2a1dfc411a1_1_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SzPts val="1400"/>
              <a:buNone/>
            </a:pPr>
            <a:r>
              <a:rPr lang="en"/>
              <a:t>Data is in different places -- </a:t>
            </a:r>
            <a:r>
              <a:rPr lang="en" sz="1100">
                <a:solidFill>
                  <a:schemeClr val="lt1"/>
                </a:solidFill>
                <a:latin typeface="Arial"/>
                <a:ea typeface="Arial"/>
                <a:cs typeface="Arial"/>
                <a:sym typeface="Arial"/>
              </a:rPr>
              <a:t>EXAMPLE</a:t>
            </a:r>
            <a:r>
              <a:rPr lang="en" sz="1300">
                <a:solidFill>
                  <a:schemeClr val="lt1"/>
                </a:solidFill>
                <a:latin typeface="Arial"/>
                <a:ea typeface="Arial"/>
                <a:cs typeface="Arial"/>
                <a:sym typeface="Arial"/>
              </a:rPr>
              <a:t> </a:t>
            </a:r>
            <a:br>
              <a:rPr lang="en" sz="1800">
                <a:solidFill>
                  <a:schemeClr val="lt1"/>
                </a:solidFill>
                <a:latin typeface="Arial"/>
                <a:ea typeface="Arial"/>
                <a:cs typeface="Arial"/>
                <a:sym typeface="Arial"/>
              </a:rPr>
            </a:br>
            <a:r>
              <a:rPr lang="en" sz="1800">
                <a:solidFill>
                  <a:schemeClr val="lt1"/>
                </a:solidFill>
                <a:latin typeface="Arial"/>
                <a:ea typeface="Arial"/>
                <a:cs typeface="Arial"/>
                <a:sym typeface="Arial"/>
              </a:rPr>
              <a:t>Hadoop is great for DATA, not AI</a:t>
            </a:r>
            <a:endParaRPr sz="1800">
              <a:solidFill>
                <a:schemeClr val="lt1"/>
              </a:solidFill>
              <a:latin typeface="Arial"/>
              <a:ea typeface="Arial"/>
              <a:cs typeface="Arial"/>
              <a:sym typeface="Arial"/>
            </a:endParaRPr>
          </a:p>
          <a:p>
            <a:pPr indent="0" lvl="0" marL="0" rtl="0" algn="l">
              <a:lnSpc>
                <a:spcPct val="100000"/>
              </a:lnSpc>
              <a:spcBef>
                <a:spcPts val="600"/>
              </a:spcBef>
              <a:spcAft>
                <a:spcPts val="0"/>
              </a:spcAft>
              <a:buClr>
                <a:srgbClr val="000000"/>
              </a:buClr>
              <a:buSzPts val="1100"/>
              <a:buFont typeface="Arial"/>
              <a:buNone/>
            </a:pPr>
            <a:r>
              <a:t/>
            </a:r>
            <a:endParaRPr sz="1800">
              <a:solidFill>
                <a:schemeClr val="lt1"/>
              </a:solidFill>
              <a:latin typeface="Arial"/>
              <a:ea typeface="Arial"/>
              <a:cs typeface="Arial"/>
              <a:sym typeface="Arial"/>
            </a:endParaRPr>
          </a:p>
          <a:p>
            <a:pPr indent="0" lvl="0" marL="0" rtl="0" algn="l">
              <a:lnSpc>
                <a:spcPct val="100000"/>
              </a:lnSpc>
              <a:spcBef>
                <a:spcPts val="600"/>
              </a:spcBef>
              <a:spcAft>
                <a:spcPts val="0"/>
              </a:spcAft>
              <a:buClr>
                <a:srgbClr val="000000"/>
              </a:buClr>
              <a:buSzPts val="1100"/>
              <a:buFont typeface="Arial"/>
              <a:buNone/>
            </a:pPr>
            <a:r>
              <a:rPr lang="en" sz="1100">
                <a:solidFill>
                  <a:schemeClr val="lt1"/>
                </a:solidFill>
                <a:latin typeface="Arial"/>
                <a:ea typeface="Arial"/>
                <a:cs typeface="Arial"/>
                <a:sym typeface="Arial"/>
              </a:rPr>
              <a:t>EXAMPLE </a:t>
            </a:r>
            <a:br>
              <a:rPr lang="en" sz="1300">
                <a:solidFill>
                  <a:schemeClr val="lt1"/>
                </a:solidFill>
                <a:latin typeface="Arial"/>
                <a:ea typeface="Arial"/>
                <a:cs typeface="Arial"/>
                <a:sym typeface="Arial"/>
              </a:rPr>
            </a:br>
            <a:r>
              <a:rPr lang="en" sz="1800">
                <a:solidFill>
                  <a:schemeClr val="lt1"/>
                </a:solidFill>
                <a:latin typeface="Arial"/>
                <a:ea typeface="Arial"/>
                <a:cs typeface="Arial"/>
                <a:sym typeface="Arial"/>
              </a:rPr>
              <a:t>Tensorflow is great for AI, </a:t>
            </a:r>
            <a:br>
              <a:rPr lang="en" sz="1800">
                <a:solidFill>
                  <a:schemeClr val="lt1"/>
                </a:solidFill>
                <a:latin typeface="Arial"/>
                <a:ea typeface="Arial"/>
                <a:cs typeface="Arial"/>
                <a:sym typeface="Arial"/>
              </a:rPr>
            </a:br>
            <a:r>
              <a:rPr lang="en" sz="1800">
                <a:solidFill>
                  <a:schemeClr val="lt1"/>
                </a:solidFill>
                <a:latin typeface="Arial"/>
                <a:ea typeface="Arial"/>
                <a:cs typeface="Arial"/>
                <a:sym typeface="Arial"/>
              </a:rPr>
              <a:t>but can’t do processing</a:t>
            </a:r>
            <a:endParaRPr sz="1800">
              <a:solidFill>
                <a:schemeClr val="lt1"/>
              </a:solidFill>
              <a:latin typeface="Arial"/>
              <a:ea typeface="Arial"/>
              <a:cs typeface="Arial"/>
              <a:sym typeface="Arial"/>
            </a:endParaRPr>
          </a:p>
          <a:p>
            <a:pPr indent="0" lvl="0" marL="0" rtl="0" algn="l">
              <a:lnSpc>
                <a:spcPct val="100000"/>
              </a:lnSpc>
              <a:spcBef>
                <a:spcPts val="600"/>
              </a:spcBef>
              <a:spcAft>
                <a:spcPts val="0"/>
              </a:spcAft>
              <a:buClr>
                <a:srgbClr val="000000"/>
              </a:buClr>
              <a:buSzPts val="1100"/>
              <a:buFont typeface="Arial"/>
              <a:buNone/>
            </a:pPr>
            <a:r>
              <a:t/>
            </a:r>
            <a:endParaRPr sz="1800">
              <a:solidFill>
                <a:schemeClr val="lt1"/>
              </a:solidFill>
              <a:latin typeface="Arial"/>
              <a:ea typeface="Arial"/>
              <a:cs typeface="Arial"/>
              <a:sym typeface="Arial"/>
            </a:endParaRPr>
          </a:p>
          <a:p>
            <a:pPr indent="0" lvl="0" marL="0" rtl="0" algn="l">
              <a:lnSpc>
                <a:spcPct val="100000"/>
              </a:lnSpc>
              <a:spcBef>
                <a:spcPts val="600"/>
              </a:spcBef>
              <a:spcAft>
                <a:spcPts val="0"/>
              </a:spcAft>
              <a:buClr>
                <a:srgbClr val="000000"/>
              </a:buClr>
              <a:buSzPts val="1100"/>
              <a:buFont typeface="Arial"/>
              <a:buNone/>
            </a:pPr>
            <a:r>
              <a:rPr lang="en" sz="1100">
                <a:solidFill>
                  <a:schemeClr val="lt1"/>
                </a:solidFill>
                <a:latin typeface="Arial"/>
                <a:ea typeface="Arial"/>
                <a:cs typeface="Arial"/>
                <a:sym typeface="Arial"/>
              </a:rPr>
              <a:t>EXAMPLE </a:t>
            </a:r>
            <a:br>
              <a:rPr lang="en" sz="1100">
                <a:solidFill>
                  <a:schemeClr val="lt1"/>
                </a:solidFill>
                <a:latin typeface="Arial"/>
                <a:ea typeface="Arial"/>
                <a:cs typeface="Arial"/>
                <a:sym typeface="Arial"/>
              </a:rPr>
            </a:br>
            <a:r>
              <a:rPr lang="en" sz="1800">
                <a:solidFill>
                  <a:schemeClr val="lt1"/>
                </a:solidFill>
                <a:latin typeface="Arial"/>
                <a:ea typeface="Arial"/>
                <a:cs typeface="Arial"/>
                <a:sym typeface="Arial"/>
              </a:rPr>
              <a:t>Petabytes of logs streaming from devices to AI is NON TRIVIAL.</a:t>
            </a:r>
            <a:endParaRPr sz="1800">
              <a:solidFill>
                <a:schemeClr val="lt1"/>
              </a:solidFill>
              <a:latin typeface="Arial"/>
              <a:ea typeface="Arial"/>
              <a:cs typeface="Arial"/>
              <a:sym typeface="Arial"/>
            </a:endParaRPr>
          </a:p>
          <a:p>
            <a:pPr indent="0" lvl="0" marL="0" marR="0" rtl="0" algn="l">
              <a:lnSpc>
                <a:spcPct val="100000"/>
              </a:lnSpc>
              <a:spcBef>
                <a:spcPts val="360"/>
              </a:spcBef>
              <a:spcAft>
                <a:spcPts val="0"/>
              </a:spcAft>
              <a:buSzPts val="1400"/>
              <a:buNone/>
            </a:pPr>
            <a:r>
              <a:t/>
            </a:r>
            <a:endParaRPr/>
          </a:p>
        </p:txBody>
      </p:sp>
      <p:sp>
        <p:nvSpPr>
          <p:cNvPr id="234" name="Google Shape;234;g2a1dfc411a1_1_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a68cef83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a68cef83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a68cef83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a68cef83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a68cef83d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a68cef83d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a68cef83d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a68cef83d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SLIDES_API44953471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SLIDES_API44953471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1dfc411a1_1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a1dfc411a1_1_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SzPts val="1400"/>
              <a:buNone/>
            </a:pPr>
            <a:r>
              <a:rPr lang="en"/>
              <a:t>We address these challenges with our Unified Analytics Platform. We provide a Cloud native service that is built on Azure and AWS eliminating significant infrastructure complexity. With Databricks Delta, we have extended Apache Spark to simplify data engineering by providing high performance at scale, and data reliability through transactional integrity. We have also packaged up all the popular ML frameworks into our Runtime to truly simplify model training and model deployment. By integrating Delta and the ML frameworks we have unified data and AI technologies under one umbrella to simplify the entire ML lifecycle.</a:t>
            </a:r>
            <a:endParaRPr/>
          </a:p>
          <a:p>
            <a:pPr indent="0" lvl="0" marL="0" marR="0" rtl="0" algn="l">
              <a:lnSpc>
                <a:spcPct val="100000"/>
              </a:lnSpc>
              <a:spcBef>
                <a:spcPts val="360"/>
              </a:spcBef>
              <a:spcAft>
                <a:spcPts val="0"/>
              </a:spcAft>
              <a:buSzPts val="1400"/>
              <a:buNone/>
            </a:pPr>
            <a:r>
              <a:t/>
            </a:r>
            <a:endParaRPr/>
          </a:p>
          <a:p>
            <a:pPr indent="0" lvl="0" marL="0" marR="0" rtl="0" algn="l">
              <a:lnSpc>
                <a:spcPct val="100000"/>
              </a:lnSpc>
              <a:spcBef>
                <a:spcPts val="360"/>
              </a:spcBef>
              <a:spcAft>
                <a:spcPts val="0"/>
              </a:spcAft>
              <a:buSzPts val="1400"/>
              <a:buNone/>
            </a:pPr>
            <a:r>
              <a:rPr lang="en"/>
              <a:t>Our Collaborative workspace includes the ability to run, manage jobs, leverage APIs for integrating into data engineering toolsets for data engineers; notebooks and dashboards for data scientists to explore data, build models and share work with other stakeholders. Have one common collaborative workspace for data engineers and data scientists enables the entire team to be more 10x more productive.</a:t>
            </a:r>
            <a:endParaRPr/>
          </a:p>
        </p:txBody>
      </p:sp>
      <p:sp>
        <p:nvSpPr>
          <p:cNvPr id="260" name="Google Shape;260;g2a1dfc411a1_1_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a1dfc411a1_1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2a1dfc411a1_1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200">
                <a:solidFill>
                  <a:schemeClr val="dk1"/>
                </a:solidFill>
                <a:latin typeface="Calibri"/>
                <a:ea typeface="Calibri"/>
                <a:cs typeface="Calibri"/>
                <a:sym typeface="Calibri"/>
              </a:rPr>
              <a:t>Azure Databricks features –</a:t>
            </a:r>
            <a:endParaRPr sz="16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Enhance your teams’ productivity</a:t>
            </a:r>
            <a:endParaRPr/>
          </a:p>
          <a:p>
            <a:pPr indent="0" lvl="1" marL="45720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Get started quickly </a:t>
            </a:r>
            <a:r>
              <a:rPr lang="en" sz="1200">
                <a:solidFill>
                  <a:schemeClr val="dk1"/>
                </a:solidFill>
                <a:latin typeface="Calibri"/>
                <a:ea typeface="Calibri"/>
                <a:cs typeface="Calibri"/>
                <a:sym typeface="Calibri"/>
              </a:rPr>
              <a:t>by launching your new Spark environment with one click.</a:t>
            </a:r>
            <a:endParaRPr/>
          </a:p>
          <a:p>
            <a:pPr indent="0" lvl="1" marL="45720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Share your insights in powerful ways </a:t>
            </a:r>
            <a:r>
              <a:rPr lang="en" sz="1200">
                <a:solidFill>
                  <a:schemeClr val="dk1"/>
                </a:solidFill>
                <a:latin typeface="Calibri"/>
                <a:ea typeface="Calibri"/>
                <a:cs typeface="Calibri"/>
                <a:sym typeface="Calibri"/>
              </a:rPr>
              <a:t>through rich integration with PowerBI.</a:t>
            </a:r>
            <a:endParaRPr/>
          </a:p>
          <a:p>
            <a:pPr indent="0" lvl="1" marL="45720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Improve collaboration </a:t>
            </a:r>
            <a:r>
              <a:rPr lang="en" sz="1200">
                <a:solidFill>
                  <a:schemeClr val="dk1"/>
                </a:solidFill>
                <a:latin typeface="Calibri"/>
                <a:ea typeface="Calibri"/>
                <a:cs typeface="Calibri"/>
                <a:sym typeface="Calibri"/>
              </a:rPr>
              <a:t>amongst your analytics team through a unified workspace.</a:t>
            </a:r>
            <a:endParaRPr/>
          </a:p>
          <a:p>
            <a:pPr indent="0" lvl="1" marL="45720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Innovate faster </a:t>
            </a:r>
            <a:r>
              <a:rPr lang="en" sz="1200">
                <a:solidFill>
                  <a:schemeClr val="dk1"/>
                </a:solidFill>
                <a:latin typeface="Calibri"/>
                <a:ea typeface="Calibri"/>
                <a:cs typeface="Calibri"/>
                <a:sym typeface="Calibri"/>
              </a:rPr>
              <a:t>with native integration with rest of Azure platform.</a:t>
            </a:r>
            <a:endParaRPr/>
          </a:p>
          <a:p>
            <a:pPr indent="0" lvl="0" marL="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Build</a:t>
            </a:r>
            <a:r>
              <a:rPr lang="en" sz="1200">
                <a:solidFill>
                  <a:schemeClr val="dk1"/>
                </a:solidFill>
                <a:latin typeface="Calibri"/>
                <a:ea typeface="Calibri"/>
                <a:cs typeface="Calibri"/>
                <a:sym typeface="Calibri"/>
              </a:rPr>
              <a:t> </a:t>
            </a:r>
            <a:r>
              <a:rPr b="1" lang="en" sz="1200">
                <a:solidFill>
                  <a:schemeClr val="dk1"/>
                </a:solidFill>
                <a:latin typeface="Calibri"/>
                <a:ea typeface="Calibri"/>
                <a:cs typeface="Calibri"/>
                <a:sym typeface="Calibri"/>
              </a:rPr>
              <a:t>on the most compliant and trusted cloud</a:t>
            </a:r>
            <a:endParaRPr/>
          </a:p>
          <a:p>
            <a:pPr indent="0" lvl="1" marL="45720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Simplify security and identity control </a:t>
            </a:r>
            <a:r>
              <a:rPr lang="en" sz="1200">
                <a:solidFill>
                  <a:schemeClr val="dk1"/>
                </a:solidFill>
                <a:latin typeface="Calibri"/>
                <a:ea typeface="Calibri"/>
                <a:cs typeface="Calibri"/>
                <a:sym typeface="Calibri"/>
              </a:rPr>
              <a:t>with built-in integration with Active Directory.</a:t>
            </a:r>
            <a:endParaRPr/>
          </a:p>
          <a:p>
            <a:pPr indent="0" lvl="1" marL="45720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Regulate access </a:t>
            </a:r>
            <a:r>
              <a:rPr lang="en" sz="1200">
                <a:solidFill>
                  <a:schemeClr val="dk1"/>
                </a:solidFill>
                <a:latin typeface="Calibri"/>
                <a:ea typeface="Calibri"/>
                <a:cs typeface="Calibri"/>
                <a:sym typeface="Calibri"/>
              </a:rPr>
              <a:t>with fine-grained user permissions to Azure Databricks’ notebooks, clusters, jobs and data. </a:t>
            </a:r>
            <a:endParaRPr/>
          </a:p>
          <a:p>
            <a:pPr indent="0" lvl="1" marL="45720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Build with confidence on the trusted cloud </a:t>
            </a:r>
            <a:r>
              <a:rPr lang="en" sz="1200">
                <a:solidFill>
                  <a:schemeClr val="dk1"/>
                </a:solidFill>
                <a:latin typeface="Calibri"/>
                <a:ea typeface="Calibri"/>
                <a:cs typeface="Calibri"/>
                <a:sym typeface="Calibri"/>
              </a:rPr>
              <a:t>backed by unmatched support, compliance and SLAs.</a:t>
            </a:r>
            <a:endParaRPr/>
          </a:p>
          <a:p>
            <a:pPr indent="0" lvl="0" marL="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Scale without limits</a:t>
            </a:r>
            <a:endParaRPr/>
          </a:p>
          <a:p>
            <a:pPr indent="0" lvl="1" marL="45720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Operate at massive scale </a:t>
            </a:r>
            <a:r>
              <a:rPr lang="en" sz="1200">
                <a:solidFill>
                  <a:schemeClr val="dk1"/>
                </a:solidFill>
                <a:latin typeface="Calibri"/>
                <a:ea typeface="Calibri"/>
                <a:cs typeface="Calibri"/>
                <a:sym typeface="Calibri"/>
              </a:rPr>
              <a:t>without limits globally.</a:t>
            </a:r>
            <a:endParaRPr/>
          </a:p>
          <a:p>
            <a:pPr indent="0" lvl="1" marL="457200" rtl="0" algn="l">
              <a:lnSpc>
                <a:spcPct val="100000"/>
              </a:lnSpc>
              <a:spcBef>
                <a:spcPts val="0"/>
              </a:spcBef>
              <a:spcAft>
                <a:spcPts val="0"/>
              </a:spcAft>
              <a:buSzPts val="1400"/>
              <a:buNone/>
            </a:pPr>
            <a:r>
              <a:rPr b="1" lang="en" sz="1200">
                <a:solidFill>
                  <a:schemeClr val="dk1"/>
                </a:solidFill>
                <a:latin typeface="Calibri"/>
                <a:ea typeface="Calibri"/>
                <a:cs typeface="Calibri"/>
                <a:sym typeface="Calibri"/>
              </a:rPr>
              <a:t>Accelerate data processing </a:t>
            </a:r>
            <a:r>
              <a:rPr lang="en" sz="1200">
                <a:solidFill>
                  <a:schemeClr val="dk1"/>
                </a:solidFill>
                <a:latin typeface="Calibri"/>
                <a:ea typeface="Calibri"/>
                <a:cs typeface="Calibri"/>
                <a:sym typeface="Calibri"/>
              </a:rPr>
              <a:t>with the fastest Spark engine. </a:t>
            </a:r>
            <a:endParaRPr/>
          </a:p>
          <a:p>
            <a:pPr indent="0" lvl="0" marL="0" rtl="0" algn="l">
              <a:lnSpc>
                <a:spcPct val="100000"/>
              </a:lnSpc>
              <a:spcBef>
                <a:spcPts val="0"/>
              </a:spcBef>
              <a:spcAft>
                <a:spcPts val="0"/>
              </a:spcAft>
              <a:buSzPts val="1400"/>
              <a:buNone/>
            </a:pPr>
            <a:r>
              <a:t/>
            </a:r>
            <a:endParaRPr/>
          </a:p>
        </p:txBody>
      </p:sp>
      <p:sp>
        <p:nvSpPr>
          <p:cNvPr id="309" name="Google Shape;309;g2a1dfc411a1_1_136: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310" name="Google Shape;310;g2a1dfc411a1_1_136: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582358" marR="0" rtl="0" algn="l">
              <a:lnSpc>
                <a:spcPct val="100000"/>
              </a:lnSpc>
              <a:spcBef>
                <a:spcPts val="0"/>
              </a:spcBef>
              <a:spcAft>
                <a:spcPts val="0"/>
              </a:spcAft>
              <a:buClr>
                <a:srgbClr val="000000"/>
              </a:buClr>
              <a:buSzPts val="400"/>
              <a:buFont typeface="Quattrocento Sans"/>
              <a:buNone/>
            </a:pPr>
            <a:r>
              <a:rPr b="0" i="0" lang="en"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11" name="Google Shape;311;g2a1dfc411a1_1_136: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 sz="1200" u="none" cap="none" strike="noStrike">
                <a:solidFill>
                  <a:srgbClr val="000000"/>
                </a:solidFill>
                <a:latin typeface="Quattrocento Sans"/>
                <a:ea typeface="Quattrocento Sans"/>
                <a:cs typeface="Quattrocento Sans"/>
                <a:sym typeface="Quattrocento Sans"/>
              </a:rPr>
              <a:t>5/22/2019 10:58 AM</a:t>
            </a:r>
            <a:endParaRPr b="0" i="0" sz="1200" u="none" cap="none" strike="noStrike">
              <a:solidFill>
                <a:srgbClr val="000000"/>
              </a:solidFill>
              <a:latin typeface="Quattrocento Sans"/>
              <a:ea typeface="Quattrocento Sans"/>
              <a:cs typeface="Quattrocento Sans"/>
              <a:sym typeface="Quattrocento Sans"/>
            </a:endParaRPr>
          </a:p>
        </p:txBody>
      </p:sp>
      <p:sp>
        <p:nvSpPr>
          <p:cNvPr id="312" name="Google Shape;312;g2a1dfc411a1_1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1dfc411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1dfc411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https://learn.microsoft.com/en-us/azure/databricks/introduction/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a3c55803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a3c55803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62bdb8e5c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62bdb8e5c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body"/>
          </p:nvPr>
        </p:nvSpPr>
        <p:spPr>
          <a:xfrm>
            <a:off x="632175" y="1717350"/>
            <a:ext cx="5520900" cy="26523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b="0" l="7871" r="4470" t="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p:nvPr>
            <p:ph idx="2" type="pic"/>
          </p:nvPr>
        </p:nvSpPr>
        <p:spPr>
          <a:xfrm>
            <a:off x="5843075" y="632300"/>
            <a:ext cx="2615100" cy="3918900"/>
          </a:xfrm>
          <a:prstGeom prst="roundRect">
            <a:avLst>
              <a:gd fmla="val 16667" name="adj"/>
            </a:avLst>
          </a:prstGeom>
          <a:noFill/>
          <a:ln>
            <a:noFill/>
          </a:ln>
        </p:spPr>
      </p:sp>
      <p:sp>
        <p:nvSpPr>
          <p:cNvPr id="64" name="Google Shape;64;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p:nvPr>
            <p:ph idx="1" type="subTitle"/>
          </p:nvPr>
        </p:nvSpPr>
        <p:spPr>
          <a:xfrm>
            <a:off x="642700" y="1723725"/>
            <a:ext cx="3763800" cy="28275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67" name="Shape 67"/>
        <p:cNvGrpSpPr/>
        <p:nvPr/>
      </p:nvGrpSpPr>
      <p:grpSpPr>
        <a:xfrm>
          <a:off x="0" y="0"/>
          <a:ext cx="0" cy="0"/>
          <a:chOff x="0" y="0"/>
          <a:chExt cx="0" cy="0"/>
        </a:xfrm>
      </p:grpSpPr>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p:nvPr>
            <p:ph idx="1" type="subTitle"/>
          </p:nvPr>
        </p:nvSpPr>
        <p:spPr>
          <a:xfrm>
            <a:off x="642700" y="1589400"/>
            <a:ext cx="6474600" cy="30309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7"/>
          <p:cNvSpPr/>
          <p:nvPr>
            <p:ph idx="2" type="pic"/>
          </p:nvPr>
        </p:nvSpPr>
        <p:spPr>
          <a:xfrm>
            <a:off x="642700" y="632300"/>
            <a:ext cx="2615100" cy="3918900"/>
          </a:xfrm>
          <a:prstGeom prst="roundRect">
            <a:avLst>
              <a:gd fmla="val 16667" name="adj"/>
            </a:avLst>
          </a:prstGeom>
          <a:noFill/>
          <a:ln>
            <a:noFill/>
          </a:ln>
        </p:spPr>
      </p:sp>
      <p:sp>
        <p:nvSpPr>
          <p:cNvPr id="78" name="Google Shape;78;p17"/>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9" name="Google Shape;79;p17"/>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0" name="Google Shape;80;p17"/>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idx="1" type="subTitle"/>
          </p:nvPr>
        </p:nvSpPr>
        <p:spPr>
          <a:xfrm>
            <a:off x="4722075" y="1959150"/>
            <a:ext cx="3589800" cy="274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82" name="Shape 82"/>
        <p:cNvGrpSpPr/>
        <p:nvPr/>
      </p:nvGrpSpPr>
      <p:grpSpPr>
        <a:xfrm>
          <a:off x="0" y="0"/>
          <a:ext cx="0" cy="0"/>
          <a:chOff x="0" y="0"/>
          <a:chExt cx="0" cy="0"/>
        </a:xfrm>
      </p:grpSpPr>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8"/>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5" name="Google Shape;85;p18"/>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86" name="Google Shape;86;p18"/>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7" name="Google Shape;87;p18"/>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88" name="Google Shape;88;p18"/>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9" name="Google Shape;89;p18"/>
          <p:cNvSpPr/>
          <p:nvPr>
            <p:ph idx="3" type="pic"/>
          </p:nvPr>
        </p:nvSpPr>
        <p:spPr>
          <a:xfrm>
            <a:off x="642700" y="632300"/>
            <a:ext cx="2615100" cy="3918900"/>
          </a:xfrm>
          <a:prstGeom prst="roundRect">
            <a:avLst>
              <a:gd fmla="val 16667" name="adj"/>
            </a:avLst>
          </a:prstGeom>
          <a:noFill/>
          <a:ln>
            <a:noFill/>
          </a:ln>
        </p:spPr>
      </p:sp>
      <p:pic>
        <p:nvPicPr>
          <p:cNvPr id="90" name="Google Shape;90;p18"/>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91" name="Google Shape;91;p18"/>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92" name="Google Shape;92;p18"/>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93" name="Shape 93"/>
        <p:cNvGrpSpPr/>
        <p:nvPr/>
      </p:nvGrpSpPr>
      <p:grpSpPr>
        <a:xfrm>
          <a:off x="0" y="0"/>
          <a:ext cx="0" cy="0"/>
          <a:chOff x="0" y="0"/>
          <a:chExt cx="0" cy="0"/>
        </a:xfrm>
      </p:grpSpPr>
      <p:sp>
        <p:nvSpPr>
          <p:cNvPr id="94" name="Google Shape;9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96" name="Google Shape;96;p19"/>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97" name="Google Shape;97;p19"/>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98" name="Google Shape;98;p19"/>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99" name="Google Shape;99;p19"/>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0" name="Google Shape;100;p19"/>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03</a:t>
            </a:r>
            <a:endParaRPr sz="2000">
              <a:solidFill>
                <a:schemeClr val="accent4"/>
              </a:solidFill>
            </a:endParaRPr>
          </a:p>
        </p:txBody>
      </p:sp>
      <p:sp>
        <p:nvSpPr>
          <p:cNvPr id="101" name="Google Shape;101;p19"/>
          <p:cNvSpPr txBox="1"/>
          <p:nvPr>
            <p:ph idx="3"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02" name="Google Shape;102;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3" name="Google Shape;103;p19"/>
          <p:cNvSpPr/>
          <p:nvPr>
            <p:ph idx="4"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104" name="Shape 104"/>
        <p:cNvGrpSpPr/>
        <p:nvPr/>
      </p:nvGrpSpPr>
      <p:grpSpPr>
        <a:xfrm>
          <a:off x="0" y="0"/>
          <a:ext cx="0" cy="0"/>
          <a:chOff x="0" y="0"/>
          <a:chExt cx="0" cy="0"/>
        </a:xfrm>
      </p:grpSpPr>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0"/>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07" name="Google Shape;107;p20"/>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08" name="Google Shape;108;p20"/>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9" name="Google Shape;109;p20"/>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10" name="Google Shape;110;p20"/>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11" name="Google Shape;111;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2" name="Google Shape;112;p20"/>
          <p:cNvSpPr/>
          <p:nvPr>
            <p:ph idx="3"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113" name="Shape 113"/>
        <p:cNvGrpSpPr/>
        <p:nvPr/>
      </p:nvGrpSpPr>
      <p:grpSpPr>
        <a:xfrm>
          <a:off x="0" y="0"/>
          <a:ext cx="0" cy="0"/>
          <a:chOff x="0" y="0"/>
          <a:chExt cx="0" cy="0"/>
        </a:xfrm>
      </p:grpSpPr>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1"/>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6" name="Google Shape;116;p21"/>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17" name="Google Shape;117;p21"/>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118" name="Google Shape;118;p21"/>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19" name="Google Shape;119;p21"/>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20" name="Google Shape;120;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121" name="Shape 121"/>
        <p:cNvGrpSpPr/>
        <p:nvPr/>
      </p:nvGrpSpPr>
      <p:grpSpPr>
        <a:xfrm>
          <a:off x="0" y="0"/>
          <a:ext cx="0" cy="0"/>
          <a:chOff x="0" y="0"/>
          <a:chExt cx="0" cy="0"/>
        </a:xfrm>
      </p:grpSpPr>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2"/>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124" name="Google Shape;124;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25" name="Shape 1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126" name="Shape 126"/>
        <p:cNvGrpSpPr/>
        <p:nvPr/>
      </p:nvGrpSpPr>
      <p:grpSpPr>
        <a:xfrm>
          <a:off x="0" y="0"/>
          <a:ext cx="0" cy="0"/>
          <a:chOff x="0" y="0"/>
          <a:chExt cx="0" cy="0"/>
        </a:xfrm>
      </p:grpSpPr>
      <p:sp>
        <p:nvSpPr>
          <p:cNvPr id="127" name="Google Shape;127;p24"/>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8" name="Google Shape;128;p2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29" name="Google Shape;129;p24"/>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0" name="Google Shape;130;p24"/>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1" name="Google Shape;131;p24"/>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2" name="Google Shape;132;p24"/>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3" name="Google Shape;133;p24"/>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4" name="Google Shape;134;p24"/>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35" name="Google Shape;135;p24"/>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36" name="Google Shape;136;p24"/>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137" name="Shape 137"/>
        <p:cNvGrpSpPr/>
        <p:nvPr/>
      </p:nvGrpSpPr>
      <p:grpSpPr>
        <a:xfrm>
          <a:off x="0" y="0"/>
          <a:ext cx="0" cy="0"/>
          <a:chOff x="0" y="0"/>
          <a:chExt cx="0" cy="0"/>
        </a:xfrm>
      </p:grpSpPr>
      <p:sp>
        <p:nvSpPr>
          <p:cNvPr id="138" name="Google Shape;138;p25"/>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 name="Google Shape;139;p25"/>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 name="Google Shape;140;p25"/>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 name="Google Shape;141;p25"/>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 name="Google Shape;142;p25"/>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3" name="Google Shape;143;p25"/>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44" name="Google Shape;144;p25"/>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45" name="Google Shape;145;p25"/>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
        <p:nvSpPr>
          <p:cNvPr id="146" name="Google Shape;146;p25"/>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04</a:t>
            </a:r>
            <a:endParaRPr b="1" sz="500">
              <a:latin typeface="League Spartan"/>
              <a:ea typeface="League Spartan"/>
              <a:cs typeface="League Spartan"/>
              <a:sym typeface="League Spartan"/>
            </a:endParaRPr>
          </a:p>
        </p:txBody>
      </p:sp>
      <p:sp>
        <p:nvSpPr>
          <p:cNvPr id="147" name="Google Shape;147;p25"/>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8" name="Google Shape;148;p25"/>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9" name="Google Shape;149;p25"/>
          <p:cNvSpPr txBox="1"/>
          <p:nvPr>
            <p:ph idx="4" type="subTitle"/>
          </p:nvPr>
        </p:nvSpPr>
        <p:spPr>
          <a:xfrm>
            <a:off x="6302925" y="309642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0" name="Google Shape;150;p25"/>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spTree>
      <p:nvGrpSpPr>
        <p:cNvPr id="151" name="Shape 151"/>
        <p:cNvGrpSpPr/>
        <p:nvPr/>
      </p:nvGrpSpPr>
      <p:grpSpPr>
        <a:xfrm>
          <a:off x="0" y="0"/>
          <a:ext cx="0" cy="0"/>
          <a:chOff x="0" y="0"/>
          <a:chExt cx="0" cy="0"/>
        </a:xfrm>
      </p:grpSpPr>
      <p:sp>
        <p:nvSpPr>
          <p:cNvPr id="152" name="Google Shape;152;p26"/>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3" name="Google Shape;153;p26"/>
          <p:cNvSpPr txBox="1"/>
          <p:nvPr>
            <p:ph idx="1" type="subTitle"/>
          </p:nvPr>
        </p:nvSpPr>
        <p:spPr>
          <a:xfrm>
            <a:off x="6368675" y="1394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4" name="Google Shape;154;p26"/>
          <p:cNvSpPr/>
          <p:nvPr/>
        </p:nvSpPr>
        <p:spPr>
          <a:xfrm>
            <a:off x="2902137" y="2119803"/>
            <a:ext cx="1623325"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5" name="Google Shape;155;p26"/>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6" name="Google Shape;156;p26"/>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7" name="Google Shape;157;p26"/>
          <p:cNvSpPr/>
          <p:nvPr/>
        </p:nvSpPr>
        <p:spPr>
          <a:xfrm>
            <a:off x="3736306" y="1917864"/>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8" name="Google Shape;158;p26"/>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9" name="Google Shape;159;p26"/>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0" name="Google Shape;160;p26"/>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1" name="Google Shape;161;p26"/>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01</a:t>
            </a:r>
            <a:endParaRPr b="1" sz="1500">
              <a:solidFill>
                <a:schemeClr val="accent2"/>
              </a:solidFill>
              <a:latin typeface="League Spartan"/>
              <a:ea typeface="League Spartan"/>
              <a:cs typeface="League Spartan"/>
              <a:sym typeface="League Spartan"/>
            </a:endParaRPr>
          </a:p>
        </p:txBody>
      </p:sp>
      <p:sp>
        <p:nvSpPr>
          <p:cNvPr id="162" name="Google Shape;162;p26"/>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03</a:t>
            </a:r>
            <a:endParaRPr b="1" sz="1500">
              <a:solidFill>
                <a:schemeClr val="accent2"/>
              </a:solidFill>
              <a:latin typeface="League Spartan"/>
              <a:ea typeface="League Spartan"/>
              <a:cs typeface="League Spartan"/>
              <a:sym typeface="League Spartan"/>
            </a:endParaRPr>
          </a:p>
        </p:txBody>
      </p:sp>
      <p:sp>
        <p:nvSpPr>
          <p:cNvPr id="163" name="Google Shape;163;p26"/>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02</a:t>
            </a:r>
            <a:endParaRPr b="1" sz="1500">
              <a:solidFill>
                <a:schemeClr val="accent2"/>
              </a:solidFill>
              <a:latin typeface="League Spartan"/>
              <a:ea typeface="League Spartan"/>
              <a:cs typeface="League Spartan"/>
              <a:sym typeface="League Spartan"/>
            </a:endParaRPr>
          </a:p>
        </p:txBody>
      </p:sp>
      <p:sp>
        <p:nvSpPr>
          <p:cNvPr id="164" name="Google Shape;164;p26"/>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04</a:t>
            </a:r>
            <a:endParaRPr b="1" sz="1500">
              <a:solidFill>
                <a:schemeClr val="accent2"/>
              </a:solidFill>
              <a:latin typeface="League Spartan"/>
              <a:ea typeface="League Spartan"/>
              <a:cs typeface="League Spartan"/>
              <a:sym typeface="League Spartan"/>
            </a:endParaRPr>
          </a:p>
        </p:txBody>
      </p:sp>
      <p:sp>
        <p:nvSpPr>
          <p:cNvPr id="165" name="Google Shape;165;p26"/>
          <p:cNvSpPr txBox="1"/>
          <p:nvPr>
            <p:ph idx="2" type="subTitle"/>
          </p:nvPr>
        </p:nvSpPr>
        <p:spPr>
          <a:xfrm>
            <a:off x="6368675" y="3321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66" name="Google Shape;166;p26"/>
          <p:cNvSpPr txBox="1"/>
          <p:nvPr>
            <p:ph idx="3" type="subTitle"/>
          </p:nvPr>
        </p:nvSpPr>
        <p:spPr>
          <a:xfrm>
            <a:off x="470725" y="1394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67" name="Google Shape;167;p26"/>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68" name="Google Shape;168;p26"/>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69" name="Shape 169"/>
        <p:cNvGrpSpPr/>
        <p:nvPr/>
      </p:nvGrpSpPr>
      <p:grpSpPr>
        <a:xfrm>
          <a:off x="0" y="0"/>
          <a:ext cx="0" cy="0"/>
          <a:chOff x="0" y="0"/>
          <a:chExt cx="0" cy="0"/>
        </a:xfrm>
      </p:grpSpPr>
      <p:sp>
        <p:nvSpPr>
          <p:cNvPr id="170" name="Google Shape;170;p27"/>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71" name="Google Shape;171;p27"/>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72" name="Google Shape;172;p27"/>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3" name="Google Shape;173;p27"/>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74" name="Google Shape;174;p27"/>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5" name="Google Shape;175;p27"/>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03</a:t>
            </a:r>
            <a:endParaRPr b="1" sz="2000">
              <a:solidFill>
                <a:schemeClr val="accent4"/>
              </a:solidFill>
              <a:latin typeface="League Spartan"/>
              <a:ea typeface="League Spartan"/>
              <a:cs typeface="League Spartan"/>
              <a:sym typeface="League Spartan"/>
            </a:endParaRPr>
          </a:p>
        </p:txBody>
      </p:sp>
      <p:sp>
        <p:nvSpPr>
          <p:cNvPr id="176" name="Google Shape;176;p27"/>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7" name="Google Shape;177;p27"/>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04</a:t>
            </a:r>
            <a:endParaRPr b="1" sz="2000">
              <a:solidFill>
                <a:schemeClr val="accent4"/>
              </a:solidFill>
              <a:latin typeface="League Spartan"/>
              <a:ea typeface="League Spartan"/>
              <a:cs typeface="League Spartan"/>
              <a:sym typeface="League Spartan"/>
            </a:endParaRPr>
          </a:p>
        </p:txBody>
      </p:sp>
      <p:sp>
        <p:nvSpPr>
          <p:cNvPr id="178" name="Google Shape;178;p27"/>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79" name="Shape 179"/>
        <p:cNvGrpSpPr/>
        <p:nvPr/>
      </p:nvGrpSpPr>
      <p:grpSpPr>
        <a:xfrm>
          <a:off x="0" y="0"/>
          <a:ext cx="0" cy="0"/>
          <a:chOff x="0" y="0"/>
          <a:chExt cx="0" cy="0"/>
        </a:xfrm>
      </p:grpSpPr>
      <p:sp>
        <p:nvSpPr>
          <p:cNvPr id="180" name="Google Shape;180;p28"/>
          <p:cNvSpPr txBox="1"/>
          <p:nvPr>
            <p:ph idx="1" type="subTitle"/>
          </p:nvPr>
        </p:nvSpPr>
        <p:spPr>
          <a:xfrm>
            <a:off x="6354875" y="1183150"/>
            <a:ext cx="2318400" cy="9951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1" name="Google Shape;181;p28"/>
          <p:cNvSpPr txBox="1"/>
          <p:nvPr>
            <p:ph idx="2" type="subTitle"/>
          </p:nvPr>
        </p:nvSpPr>
        <p:spPr>
          <a:xfrm>
            <a:off x="6354875" y="2399350"/>
            <a:ext cx="2318400" cy="10479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2" name="Google Shape;182;p28"/>
          <p:cNvSpPr txBox="1"/>
          <p:nvPr>
            <p:ph idx="3" type="subTitle"/>
          </p:nvPr>
        </p:nvSpPr>
        <p:spPr>
          <a:xfrm>
            <a:off x="456925" y="1278100"/>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3" name="Google Shape;183;p28"/>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4" name="Google Shape;184;p28"/>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grpSp>
        <p:nvGrpSpPr>
          <p:cNvPr id="185" name="Google Shape;185;p28"/>
          <p:cNvGrpSpPr/>
          <p:nvPr/>
        </p:nvGrpSpPr>
        <p:grpSpPr>
          <a:xfrm>
            <a:off x="3095387" y="1241947"/>
            <a:ext cx="2953226" cy="2951755"/>
            <a:chOff x="3102288" y="1429998"/>
            <a:chExt cx="2953226" cy="2951755"/>
          </a:xfrm>
        </p:grpSpPr>
        <p:sp>
          <p:nvSpPr>
            <p:cNvPr id="186" name="Google Shape;186;p28"/>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87" name="Google Shape;187;p28"/>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88" name="Google Shape;188;p28"/>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89" name="Google Shape;189;p28"/>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0" name="Google Shape;190;p28"/>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91" name="Google Shape;191;p28"/>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01</a:t>
              </a:r>
              <a:endParaRPr b="1" sz="1600">
                <a:latin typeface="League Spartan"/>
                <a:ea typeface="League Spartan"/>
                <a:cs typeface="League Spartan"/>
                <a:sym typeface="League Spartan"/>
              </a:endParaRPr>
            </a:p>
          </p:txBody>
        </p:sp>
        <p:sp>
          <p:nvSpPr>
            <p:cNvPr id="192" name="Google Shape;192;p28"/>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02</a:t>
              </a:r>
              <a:endParaRPr b="1" sz="1600">
                <a:latin typeface="League Spartan"/>
                <a:ea typeface="League Spartan"/>
                <a:cs typeface="League Spartan"/>
                <a:sym typeface="League Spartan"/>
              </a:endParaRPr>
            </a:p>
          </p:txBody>
        </p:sp>
        <p:sp>
          <p:nvSpPr>
            <p:cNvPr id="193" name="Google Shape;193;p28"/>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03</a:t>
              </a:r>
              <a:endParaRPr b="1" sz="1600">
                <a:latin typeface="League Spartan"/>
                <a:ea typeface="League Spartan"/>
                <a:cs typeface="League Spartan"/>
                <a:sym typeface="League Spartan"/>
              </a:endParaRPr>
            </a:p>
          </p:txBody>
        </p:sp>
        <p:sp>
          <p:nvSpPr>
            <p:cNvPr id="194" name="Google Shape;194;p28"/>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04</a:t>
              </a:r>
              <a:endParaRPr b="1" sz="1600">
                <a:latin typeface="League Spartan"/>
                <a:ea typeface="League Spartan"/>
                <a:cs typeface="League Spartan"/>
                <a:sym typeface="League Spartan"/>
              </a:endParaRPr>
            </a:p>
          </p:txBody>
        </p:sp>
        <p:sp>
          <p:nvSpPr>
            <p:cNvPr id="195" name="Google Shape;195;p28"/>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05</a:t>
              </a:r>
              <a:endParaRPr b="1" sz="1600">
                <a:latin typeface="League Spartan"/>
                <a:ea typeface="League Spartan"/>
                <a:cs typeface="League Spartan"/>
                <a:sym typeface="League Spartan"/>
              </a:endParaRPr>
            </a:p>
          </p:txBody>
        </p:sp>
      </p:grpSp>
      <p:sp>
        <p:nvSpPr>
          <p:cNvPr id="196" name="Google Shape;196;p28"/>
          <p:cNvSpPr txBox="1"/>
          <p:nvPr>
            <p:ph idx="5" type="subTitle"/>
          </p:nvPr>
        </p:nvSpPr>
        <p:spPr>
          <a:xfrm>
            <a:off x="6354875" y="3668350"/>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 name="Google Shape;199;p29"/>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11150" lvl="0" marL="457200" rtl="0">
              <a:spcBef>
                <a:spcPts val="0"/>
              </a:spcBef>
              <a:spcAft>
                <a:spcPts val="0"/>
              </a:spcAft>
              <a:buSzPts val="13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00" name="Google Shape;20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201" name="Shape 201"/>
        <p:cNvGrpSpPr/>
        <p:nvPr/>
      </p:nvGrpSpPr>
      <p:grpSpPr>
        <a:xfrm>
          <a:off x="0" y="0"/>
          <a:ext cx="0" cy="0"/>
          <a:chOff x="0" y="0"/>
          <a:chExt cx="0" cy="0"/>
        </a:xfrm>
      </p:grpSpPr>
      <p:pic>
        <p:nvPicPr>
          <p:cNvPr id="202" name="Google Shape;202;p30"/>
          <p:cNvPicPr preferRelativeResize="0"/>
          <p:nvPr/>
        </p:nvPicPr>
        <p:blipFill rotWithShape="1">
          <a:blip r:embed="rId2">
            <a:alphaModFix/>
          </a:blip>
          <a:srcRect b="0" l="0" r="0" t="0"/>
          <a:stretch/>
        </p:blipFill>
        <p:spPr>
          <a:xfrm>
            <a:off x="7919917" y="4840370"/>
            <a:ext cx="1050506" cy="178586"/>
          </a:xfrm>
          <a:prstGeom prst="rect">
            <a:avLst/>
          </a:prstGeom>
          <a:noFill/>
          <a:ln>
            <a:noFill/>
          </a:ln>
        </p:spPr>
      </p:pic>
      <p:sp>
        <p:nvSpPr>
          <p:cNvPr id="203" name="Google Shape;203;p30"/>
          <p:cNvSpPr txBox="1"/>
          <p:nvPr>
            <p:ph idx="1" type="body"/>
          </p:nvPr>
        </p:nvSpPr>
        <p:spPr>
          <a:xfrm>
            <a:off x="363538" y="1589564"/>
            <a:ext cx="8399400" cy="1776000"/>
          </a:xfrm>
          <a:prstGeom prst="rect">
            <a:avLst/>
          </a:prstGeom>
          <a:noFill/>
          <a:ln>
            <a:noFill/>
          </a:ln>
        </p:spPr>
        <p:txBody>
          <a:bodyPr anchorCtr="0" anchor="ctr" bIns="68575" lIns="68575" spcFirstLastPara="1" rIns="68575" wrap="square" tIns="68575">
            <a:spAutoFit/>
          </a:bodyPr>
          <a:lstStyle>
            <a:lvl1pPr indent="-228600" lvl="0" marL="457200" marR="0" rtl="0" algn="ctr">
              <a:lnSpc>
                <a:spcPct val="100000"/>
              </a:lnSpc>
              <a:spcBef>
                <a:spcPts val="1100"/>
              </a:spcBef>
              <a:spcAft>
                <a:spcPts val="0"/>
              </a:spcAft>
              <a:buClr>
                <a:schemeClr val="lt1"/>
              </a:buClr>
              <a:buSzPts val="3600"/>
              <a:buFont typeface="Arial"/>
              <a:buNone/>
              <a:defRPr b="0" i="0" sz="5400" u="none" cap="none" strike="noStrike">
                <a:solidFill>
                  <a:schemeClr val="lt1"/>
                </a:solidFill>
                <a:latin typeface="Arial"/>
                <a:ea typeface="Arial"/>
                <a:cs typeface="Arial"/>
                <a:sym typeface="Arial"/>
              </a:defRPr>
            </a:lvl1pPr>
            <a:lvl2pPr indent="-228600" lvl="1" marL="914400" marR="0" rtl="0" algn="l">
              <a:lnSpc>
                <a:spcPct val="100000"/>
              </a:lnSpc>
              <a:spcBef>
                <a:spcPts val="40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2pPr>
            <a:lvl3pPr indent="-228600" lvl="2" marL="1371600" marR="0" rtl="0" algn="l">
              <a:lnSpc>
                <a:spcPct val="100000"/>
              </a:lnSpc>
              <a:spcBef>
                <a:spcPts val="400"/>
              </a:spcBef>
              <a:spcAft>
                <a:spcPts val="0"/>
              </a:spcAft>
              <a:buClr>
                <a:schemeClr val="lt1"/>
              </a:buClr>
              <a:buSzPts val="1100"/>
              <a:buFont typeface="Merriweather Sans"/>
              <a:buNone/>
              <a:defRPr b="0" i="0" sz="1800" u="none" cap="none" strike="noStrike">
                <a:solidFill>
                  <a:schemeClr val="lt1"/>
                </a:solidFill>
                <a:latin typeface="Arial"/>
                <a:ea typeface="Arial"/>
                <a:cs typeface="Arial"/>
                <a:sym typeface="Arial"/>
              </a:defRPr>
            </a:lvl3pPr>
            <a:lvl4pPr indent="-228600" lvl="3" marL="1828800" marR="0" rtl="0" algn="l">
              <a:lnSpc>
                <a:spcPct val="100000"/>
              </a:lnSpc>
              <a:spcBef>
                <a:spcPts val="400"/>
              </a:spcBef>
              <a:spcAft>
                <a:spcPts val="0"/>
              </a:spcAft>
              <a:buClr>
                <a:schemeClr val="lt1"/>
              </a:buClr>
              <a:buSzPts val="1200"/>
              <a:buFont typeface="Arial"/>
              <a:buNone/>
              <a:defRPr b="0" i="0" sz="1800" u="none" cap="none" strike="noStrike">
                <a:solidFill>
                  <a:schemeClr val="lt1"/>
                </a:solidFill>
                <a:latin typeface="Arial"/>
                <a:ea typeface="Arial"/>
                <a:cs typeface="Arial"/>
                <a:sym typeface="Arial"/>
              </a:defRPr>
            </a:lvl4pPr>
            <a:lvl5pPr indent="-228600" lvl="4" marL="2286000" marR="0" rtl="0" algn="l">
              <a:lnSpc>
                <a:spcPct val="100000"/>
              </a:lnSpc>
              <a:spcBef>
                <a:spcPts val="300"/>
              </a:spcBef>
              <a:spcAft>
                <a:spcPts val="0"/>
              </a:spcAft>
              <a:buClr>
                <a:schemeClr val="lt1"/>
              </a:buClr>
              <a:buSzPts val="1000"/>
              <a:buFont typeface="Merriweather Sans"/>
              <a:buNone/>
              <a:defRPr b="0" i="0" sz="1600" u="none" cap="none" strike="noStrike">
                <a:solidFill>
                  <a:schemeClr val="lt1"/>
                </a:solidFill>
                <a:latin typeface="Arial"/>
                <a:ea typeface="Arial"/>
                <a:cs typeface="Arial"/>
                <a:sym typeface="Arial"/>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4" name="Shape 204"/>
        <p:cNvGrpSpPr/>
        <p:nvPr/>
      </p:nvGrpSpPr>
      <p:grpSpPr>
        <a:xfrm>
          <a:off x="0" y="0"/>
          <a:ext cx="0" cy="0"/>
          <a:chOff x="0" y="0"/>
          <a:chExt cx="0" cy="0"/>
        </a:xfrm>
      </p:grpSpPr>
      <p:sp>
        <p:nvSpPr>
          <p:cNvPr id="205" name="Google Shape;205;p31"/>
          <p:cNvSpPr txBox="1"/>
          <p:nvPr>
            <p:ph type="title"/>
          </p:nvPr>
        </p:nvSpPr>
        <p:spPr>
          <a:xfrm>
            <a:off x="201930" y="217135"/>
            <a:ext cx="8742000" cy="674700"/>
          </a:xfrm>
          <a:prstGeom prst="rect">
            <a:avLst/>
          </a:prstGeom>
          <a:noFill/>
          <a:ln>
            <a:noFill/>
          </a:ln>
        </p:spPr>
        <p:txBody>
          <a:bodyPr anchorCtr="0" anchor="t" bIns="68575" lIns="109725" spcFirstLastPara="1" rIns="109725" wrap="square" tIns="68575">
            <a:normAutofit/>
          </a:bodyPr>
          <a:lstStyle>
            <a:lvl1pPr lvl="0" rtl="0" algn="l">
              <a:lnSpc>
                <a:spcPct val="90000"/>
              </a:lnSpc>
              <a:spcBef>
                <a:spcPts val="0"/>
              </a:spcBef>
              <a:spcAft>
                <a:spcPts val="0"/>
              </a:spcAft>
              <a:buClr>
                <a:schemeClr val="dk2"/>
              </a:buClr>
              <a:buSzPts val="3300"/>
              <a:buFont typeface="Quattrocento Sans"/>
              <a:buNone/>
              <a:defRPr sz="33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3.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4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hyperlink" Target="https://github.com/ashishpal2702/AzureDataBricksWorkshop" TargetMode="External"/><Relationship Id="rId4" Type="http://schemas.openxmlformats.org/officeDocument/2006/relationships/hyperlink" Target="https://github.com/ashishpal2702/AzureDataBricksWorkshop/blob/main/01_intro.html" TargetMode="External"/><Relationship Id="rId5" Type="http://schemas.openxmlformats.org/officeDocument/2006/relationships/hyperlink" Target="https://github.com/ashishpal2702/AzureDataBricksWorkshop/blob/main/ml-quickstart-training.html" TargetMode="External"/><Relationship Id="rId6" Type="http://schemas.openxmlformats.org/officeDocument/2006/relationships/hyperlink" Target="https://github.com/ashishpal2702/AzureDataBricksWorkshop/blob/main/mlflow-end-to-end-example.html"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9.png"/><Relationship Id="rId13" Type="http://schemas.openxmlformats.org/officeDocument/2006/relationships/image" Target="../media/image29.png"/><Relationship Id="rId12" Type="http://schemas.openxmlformats.org/officeDocument/2006/relationships/image" Target="../media/image10.png"/><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26.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5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5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hyperlink" Target="https://www.databricks.com/blog/2019/09/18/productionizing-machine-learning-from-deployment-to-drift-detection.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6.png"/><Relationship Id="rId13" Type="http://schemas.openxmlformats.org/officeDocument/2006/relationships/image" Target="../media/image30.png"/><Relationship Id="rId12" Type="http://schemas.openxmlformats.org/officeDocument/2006/relationships/image" Target="../media/image18.png"/><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8.png"/><Relationship Id="rId15" Type="http://schemas.openxmlformats.org/officeDocument/2006/relationships/image" Target="../media/image26.png"/><Relationship Id="rId14" Type="http://schemas.openxmlformats.org/officeDocument/2006/relationships/image" Target="../media/image34.png"/><Relationship Id="rId17" Type="http://schemas.openxmlformats.org/officeDocument/2006/relationships/image" Target="../media/image22.png"/><Relationship Id="rId16"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27.png"/><Relationship Id="rId7" Type="http://schemas.openxmlformats.org/officeDocument/2006/relationships/image" Target="../media/image15.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Databricks</a:t>
            </a:r>
            <a:endParaRPr/>
          </a:p>
        </p:txBody>
      </p:sp>
      <p:sp>
        <p:nvSpPr>
          <p:cNvPr id="211" name="Google Shape;211;p32"/>
          <p:cNvSpPr txBox="1"/>
          <p:nvPr>
            <p:ph idx="1" type="body"/>
          </p:nvPr>
        </p:nvSpPr>
        <p:spPr>
          <a:xfrm>
            <a:off x="632175" y="1717350"/>
            <a:ext cx="5520900" cy="2652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An overview of Databricks and its features.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530400" y="2208300"/>
            <a:ext cx="8083200" cy="615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What is Delta lake?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2"/>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3"/>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type="title"/>
          </p:nvPr>
        </p:nvSpPr>
        <p:spPr>
          <a:xfrm>
            <a:off x="530400" y="2208300"/>
            <a:ext cx="8083200" cy="615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What is Unity Catalog?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45"/>
          <p:cNvPicPr preferRelativeResize="0"/>
          <p:nvPr/>
        </p:nvPicPr>
        <p:blipFill>
          <a:blip r:embed="rId3">
            <a:alphaModFix/>
          </a:blip>
          <a:stretch>
            <a:fillRect/>
          </a:stretch>
        </p:blipFill>
        <p:spPr>
          <a:xfrm>
            <a:off x="628200" y="152400"/>
            <a:ext cx="7741921"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6"/>
          <p:cNvPicPr preferRelativeResize="0"/>
          <p:nvPr/>
        </p:nvPicPr>
        <p:blipFill>
          <a:blip r:embed="rId3">
            <a:alphaModFix/>
          </a:blip>
          <a:stretch>
            <a:fillRect/>
          </a:stretch>
        </p:blipFill>
        <p:spPr>
          <a:xfrm>
            <a:off x="275450" y="152400"/>
            <a:ext cx="7741921"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7"/>
          <p:cNvPicPr preferRelativeResize="0"/>
          <p:nvPr/>
        </p:nvPicPr>
        <p:blipFill rotWithShape="1">
          <a:blip r:embed="rId3">
            <a:alphaModFix/>
          </a:blip>
          <a:srcRect b="13475" l="-654" r="0" t="5879"/>
          <a:stretch/>
        </p:blipFill>
        <p:spPr>
          <a:xfrm>
            <a:off x="310000" y="456275"/>
            <a:ext cx="7637524" cy="3824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48"/>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9"/>
          <p:cNvSpPr txBox="1"/>
          <p:nvPr>
            <p:ph type="title"/>
          </p:nvPr>
        </p:nvSpPr>
        <p:spPr>
          <a:xfrm>
            <a:off x="530400" y="2208300"/>
            <a:ext cx="8083200" cy="615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What is Workflow?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0"/>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idx="1" type="subTitle"/>
          </p:nvPr>
        </p:nvSpPr>
        <p:spPr>
          <a:xfrm>
            <a:off x="467425" y="1394975"/>
            <a:ext cx="219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Databricks is a unified analytics platform.</a:t>
            </a:r>
            <a:endParaRPr/>
          </a:p>
        </p:txBody>
      </p:sp>
      <p:sp>
        <p:nvSpPr>
          <p:cNvPr id="217" name="Google Shape;217;p33"/>
          <p:cNvSpPr txBox="1"/>
          <p:nvPr>
            <p:ph idx="2" type="subTitle"/>
          </p:nvPr>
        </p:nvSpPr>
        <p:spPr>
          <a:xfrm>
            <a:off x="467425" y="3096425"/>
            <a:ext cx="219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It is built for massive scale and high-performance analytics.</a:t>
            </a:r>
            <a:endParaRPr/>
          </a:p>
        </p:txBody>
      </p:sp>
      <p:sp>
        <p:nvSpPr>
          <p:cNvPr id="218" name="Google Shape;218;p33"/>
          <p:cNvSpPr txBox="1"/>
          <p:nvPr>
            <p:ph idx="3" type="subTitle"/>
          </p:nvPr>
        </p:nvSpPr>
        <p:spPr>
          <a:xfrm>
            <a:off x="6302925" y="1394975"/>
            <a:ext cx="2277300" cy="1212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Databricks provides a collaborative environment for data scientists, data engineers, and business analysts.</a:t>
            </a:r>
            <a:endParaRPr/>
          </a:p>
        </p:txBody>
      </p:sp>
      <p:sp>
        <p:nvSpPr>
          <p:cNvPr id="219" name="Google Shape;219;p33"/>
          <p:cNvSpPr txBox="1"/>
          <p:nvPr>
            <p:ph idx="4" type="subTitle"/>
          </p:nvPr>
        </p:nvSpPr>
        <p:spPr>
          <a:xfrm>
            <a:off x="6302925" y="3096425"/>
            <a:ext cx="2277300" cy="1212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It supports various programming languages like Python, Scala, and R.</a:t>
            </a:r>
            <a:endParaRPr/>
          </a:p>
        </p:txBody>
      </p:sp>
      <p:sp>
        <p:nvSpPr>
          <p:cNvPr id="220" name="Google Shape;220;p33"/>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Databricks?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1"/>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2"/>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3"/>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54"/>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5"/>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6"/>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57"/>
          <p:cNvSpPr txBox="1"/>
          <p:nvPr/>
        </p:nvSpPr>
        <p:spPr>
          <a:xfrm>
            <a:off x="779325" y="401975"/>
            <a:ext cx="3585000" cy="12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rgbClr val="FF0000"/>
                </a:solidFill>
                <a:latin typeface="Inter"/>
                <a:ea typeface="Inter"/>
                <a:cs typeface="Inter"/>
                <a:sym typeface="Inter"/>
              </a:rPr>
              <a:t>Demo</a:t>
            </a:r>
            <a:endParaRPr sz="5400">
              <a:solidFill>
                <a:srgbClr val="FF0000"/>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8"/>
          <p:cNvSpPr txBox="1"/>
          <p:nvPr>
            <p:ph type="title"/>
          </p:nvPr>
        </p:nvSpPr>
        <p:spPr>
          <a:xfrm>
            <a:off x="530400" y="2208300"/>
            <a:ext cx="8083200" cy="615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What is Cluster?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9"/>
          <p:cNvPicPr preferRelativeResize="0"/>
          <p:nvPr/>
        </p:nvPicPr>
        <p:blipFill rotWithShape="1">
          <a:blip r:embed="rId3">
            <a:alphaModFix/>
          </a:blip>
          <a:srcRect b="6600" l="0" r="3222" t="6435"/>
          <a:stretch/>
        </p:blipFill>
        <p:spPr>
          <a:xfrm>
            <a:off x="152400" y="463825"/>
            <a:ext cx="7492449" cy="42075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60"/>
          <p:cNvPicPr preferRelativeResize="0"/>
          <p:nvPr/>
        </p:nvPicPr>
        <p:blipFill rotWithShape="1">
          <a:blip r:embed="rId3">
            <a:alphaModFix/>
          </a:blip>
          <a:srcRect b="7120" l="0" r="4076" t="7292"/>
          <a:stretch/>
        </p:blipFill>
        <p:spPr>
          <a:xfrm>
            <a:off x="318050" y="563225"/>
            <a:ext cx="7426176" cy="4141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idx="1" type="subTitle"/>
          </p:nvPr>
        </p:nvSpPr>
        <p:spPr>
          <a:xfrm>
            <a:off x="6354875" y="1183150"/>
            <a:ext cx="2318400" cy="9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Scalable and elastic cloud infrastructure.</a:t>
            </a:r>
            <a:endParaRPr/>
          </a:p>
        </p:txBody>
      </p:sp>
      <p:sp>
        <p:nvSpPr>
          <p:cNvPr id="226" name="Google Shape;226;p34"/>
          <p:cNvSpPr txBox="1"/>
          <p:nvPr>
            <p:ph idx="2" type="subTitle"/>
          </p:nvPr>
        </p:nvSpPr>
        <p:spPr>
          <a:xfrm>
            <a:off x="6354875" y="2399350"/>
            <a:ext cx="2318400" cy="104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Built-in collaboration tools for teams.</a:t>
            </a:r>
            <a:endParaRPr/>
          </a:p>
        </p:txBody>
      </p:sp>
      <p:sp>
        <p:nvSpPr>
          <p:cNvPr id="227" name="Google Shape;227;p34"/>
          <p:cNvSpPr txBox="1"/>
          <p:nvPr>
            <p:ph idx="3" type="subTitle"/>
          </p:nvPr>
        </p:nvSpPr>
        <p:spPr>
          <a:xfrm>
            <a:off x="456925" y="1278100"/>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Advanced analytics capabilities.</a:t>
            </a:r>
            <a:endParaRPr/>
          </a:p>
        </p:txBody>
      </p:sp>
      <p:sp>
        <p:nvSpPr>
          <p:cNvPr id="228" name="Google Shape;228;p34"/>
          <p:cNvSpPr txBox="1"/>
          <p:nvPr>
            <p:ph idx="4" type="subTitle"/>
          </p:nvPr>
        </p:nvSpPr>
        <p:spPr>
          <a:xfrm>
            <a:off x="470725" y="3321975"/>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Real-time data processing.</a:t>
            </a:r>
            <a:endParaRPr/>
          </a:p>
        </p:txBody>
      </p:sp>
      <p:sp>
        <p:nvSpPr>
          <p:cNvPr id="229" name="Google Shape;229;p34"/>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Features</a:t>
            </a:r>
            <a:endParaRPr/>
          </a:p>
        </p:txBody>
      </p:sp>
      <p:sp>
        <p:nvSpPr>
          <p:cNvPr id="230" name="Google Shape;230;p34"/>
          <p:cNvSpPr txBox="1"/>
          <p:nvPr>
            <p:ph idx="5" type="subTitle"/>
          </p:nvPr>
        </p:nvSpPr>
        <p:spPr>
          <a:xfrm>
            <a:off x="6354875" y="3668350"/>
            <a:ext cx="2318400" cy="121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Integration with popular data sources.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61"/>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62"/>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3"/>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4"/>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5"/>
          <p:cNvSpPr txBox="1"/>
          <p:nvPr>
            <p:ph type="title"/>
          </p:nvPr>
        </p:nvSpPr>
        <p:spPr>
          <a:xfrm>
            <a:off x="530400" y="2208300"/>
            <a:ext cx="8083200" cy="615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What is DB Notebooks?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66"/>
          <p:cNvPicPr preferRelativeResize="0"/>
          <p:nvPr/>
        </p:nvPicPr>
        <p:blipFill rotWithShape="1">
          <a:blip r:embed="rId3">
            <a:alphaModFix/>
          </a:blip>
          <a:srcRect b="10715" l="0" r="1931" t="6606"/>
          <a:stretch/>
        </p:blipFill>
        <p:spPr>
          <a:xfrm>
            <a:off x="152400" y="472100"/>
            <a:ext cx="7591849" cy="4000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67"/>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8"/>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9"/>
          <p:cNvSpPr txBox="1"/>
          <p:nvPr>
            <p:ph type="title"/>
          </p:nvPr>
        </p:nvSpPr>
        <p:spPr>
          <a:xfrm>
            <a:off x="4722075" y="997400"/>
            <a:ext cx="3589800" cy="65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Cases</a:t>
            </a:r>
            <a:endParaRPr/>
          </a:p>
        </p:txBody>
      </p:sp>
      <p:sp>
        <p:nvSpPr>
          <p:cNvPr id="506" name="Google Shape;506;p69"/>
          <p:cNvSpPr txBox="1"/>
          <p:nvPr>
            <p:ph idx="1" type="subTitle"/>
          </p:nvPr>
        </p:nvSpPr>
        <p:spPr>
          <a:xfrm>
            <a:off x="4722075" y="1959150"/>
            <a:ext cx="3589800" cy="27423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Data exploration and visualization.</a:t>
            </a:r>
            <a:endParaRPr/>
          </a:p>
          <a:p>
            <a:pPr indent="-311150" lvl="0" marL="457200" rtl="0" algn="l">
              <a:lnSpc>
                <a:spcPct val="110000"/>
              </a:lnSpc>
              <a:spcBef>
                <a:spcPts val="0"/>
              </a:spcBef>
              <a:spcAft>
                <a:spcPts val="0"/>
              </a:spcAft>
              <a:buSzPts val="1300"/>
              <a:buChar char="●"/>
            </a:pPr>
            <a:r>
              <a:rPr lang="en"/>
              <a:t>Machine learning and AI.</a:t>
            </a:r>
            <a:endParaRPr/>
          </a:p>
          <a:p>
            <a:pPr indent="-311150" lvl="0" marL="457200" rtl="0" algn="l">
              <a:lnSpc>
                <a:spcPct val="110000"/>
              </a:lnSpc>
              <a:spcBef>
                <a:spcPts val="0"/>
              </a:spcBef>
              <a:spcAft>
                <a:spcPts val="0"/>
              </a:spcAft>
              <a:buSzPts val="1300"/>
              <a:buChar char="●"/>
            </a:pPr>
            <a:r>
              <a:rPr lang="en"/>
              <a:t>Predictive analytics and forecasting.</a:t>
            </a:r>
            <a:endParaRPr/>
          </a:p>
          <a:p>
            <a:pPr indent="-311150" lvl="0" marL="457200" rtl="0" algn="l">
              <a:lnSpc>
                <a:spcPct val="110000"/>
              </a:lnSpc>
              <a:spcBef>
                <a:spcPts val="0"/>
              </a:spcBef>
              <a:spcAft>
                <a:spcPts val="0"/>
              </a:spcAft>
              <a:buSzPts val="1300"/>
              <a:buChar char="●"/>
            </a:pPr>
            <a:r>
              <a:rPr lang="en"/>
              <a:t>Realtime monitoring and alerting.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0"/>
          <p:cNvSpPr txBox="1"/>
          <p:nvPr>
            <p:ph type="title"/>
          </p:nvPr>
        </p:nvSpPr>
        <p:spPr>
          <a:xfrm>
            <a:off x="3939050" y="997400"/>
            <a:ext cx="35898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Case Study</a:t>
            </a:r>
            <a:endParaRPr/>
          </a:p>
        </p:txBody>
      </p:sp>
      <p:sp>
        <p:nvSpPr>
          <p:cNvPr id="512" name="Google Shape;512;p70"/>
          <p:cNvSpPr txBox="1"/>
          <p:nvPr>
            <p:ph idx="1" type="subTitle"/>
          </p:nvPr>
        </p:nvSpPr>
        <p:spPr>
          <a:xfrm>
            <a:off x="2925125" y="1678900"/>
            <a:ext cx="5886300" cy="2742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https://github.com/ashishpal2702/AzureDataBricksWorkshop</a:t>
            </a:r>
            <a:endParaRPr/>
          </a:p>
          <a:p>
            <a:pPr indent="0" lvl="0" marL="457200" rtl="0" algn="l">
              <a:spcBef>
                <a:spcPts val="1200"/>
              </a:spcBef>
              <a:spcAft>
                <a:spcPts val="0"/>
              </a:spcAft>
              <a:buNone/>
            </a:pPr>
            <a:r>
              <a:t/>
            </a:r>
            <a:endParaRPr/>
          </a:p>
          <a:p>
            <a:pPr indent="-304800" lvl="1" marL="914400" rtl="0" algn="l">
              <a:spcBef>
                <a:spcPts val="1200"/>
              </a:spcBef>
              <a:spcAft>
                <a:spcPts val="0"/>
              </a:spcAft>
              <a:buSzPts val="1200"/>
              <a:buChar char="○"/>
            </a:pPr>
            <a:r>
              <a:rPr lang="en" u="sng">
                <a:solidFill>
                  <a:schemeClr val="hlink"/>
                </a:solidFill>
                <a:hlinkClick r:id="rId4"/>
              </a:rPr>
              <a:t>Delta Lake creation</a:t>
            </a:r>
            <a:endParaRPr/>
          </a:p>
          <a:p>
            <a:pPr indent="0" lvl="0" marL="914400" rtl="0" algn="l">
              <a:spcBef>
                <a:spcPts val="1200"/>
              </a:spcBef>
              <a:spcAft>
                <a:spcPts val="0"/>
              </a:spcAft>
              <a:buNone/>
            </a:pPr>
            <a:r>
              <a:t/>
            </a:r>
            <a:endParaRPr/>
          </a:p>
          <a:p>
            <a:pPr indent="-304800" lvl="1" marL="914400" rtl="0" algn="l">
              <a:spcBef>
                <a:spcPts val="1200"/>
              </a:spcBef>
              <a:spcAft>
                <a:spcPts val="0"/>
              </a:spcAft>
              <a:buSzPts val="1200"/>
              <a:buChar char="○"/>
            </a:pPr>
            <a:r>
              <a:rPr lang="en" u="sng">
                <a:solidFill>
                  <a:schemeClr val="hlink"/>
                </a:solidFill>
                <a:hlinkClick r:id="rId5"/>
              </a:rPr>
              <a:t>ML Quick start training</a:t>
            </a:r>
            <a:endParaRPr/>
          </a:p>
          <a:p>
            <a:pPr indent="0" lvl="0" marL="457200" rtl="0" algn="l">
              <a:spcBef>
                <a:spcPts val="1200"/>
              </a:spcBef>
              <a:spcAft>
                <a:spcPts val="0"/>
              </a:spcAft>
              <a:buNone/>
            </a:pPr>
            <a:r>
              <a:t/>
            </a:r>
            <a:endParaRPr/>
          </a:p>
          <a:p>
            <a:pPr indent="-304800" lvl="1" marL="914400" rtl="0" algn="l">
              <a:spcBef>
                <a:spcPts val="1200"/>
              </a:spcBef>
              <a:spcAft>
                <a:spcPts val="0"/>
              </a:spcAft>
              <a:buSzPts val="1200"/>
              <a:buChar char="○"/>
            </a:pPr>
            <a:r>
              <a:rPr lang="en" u="sng">
                <a:solidFill>
                  <a:schemeClr val="hlink"/>
                </a:solidFill>
                <a:hlinkClick r:id="rId6"/>
              </a:rPr>
              <a:t>Mlflow end to end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cxnSp>
        <p:nvCxnSpPr>
          <p:cNvPr id="236" name="Google Shape;236;p35"/>
          <p:cNvCxnSpPr/>
          <p:nvPr/>
        </p:nvCxnSpPr>
        <p:spPr>
          <a:xfrm>
            <a:off x="4471350" y="1534469"/>
            <a:ext cx="0" cy="2865900"/>
          </a:xfrm>
          <a:prstGeom prst="straightConnector1">
            <a:avLst/>
          </a:prstGeom>
          <a:noFill/>
          <a:ln cap="flat" cmpd="sng" w="38100">
            <a:solidFill>
              <a:srgbClr val="FFFFFF"/>
            </a:solidFill>
            <a:prstDash val="solid"/>
            <a:round/>
            <a:headEnd len="sm" w="sm" type="none"/>
            <a:tailEnd len="sm" w="sm" type="none"/>
          </a:ln>
        </p:spPr>
      </p:cxnSp>
      <p:grpSp>
        <p:nvGrpSpPr>
          <p:cNvPr id="237" name="Google Shape;237;p35"/>
          <p:cNvGrpSpPr/>
          <p:nvPr/>
        </p:nvGrpSpPr>
        <p:grpSpPr>
          <a:xfrm>
            <a:off x="-188416" y="1444775"/>
            <a:ext cx="4187593" cy="3046788"/>
            <a:chOff x="-188416" y="1063775"/>
            <a:chExt cx="4187593" cy="3046788"/>
          </a:xfrm>
        </p:grpSpPr>
        <p:sp>
          <p:nvSpPr>
            <p:cNvPr id="238" name="Google Shape;238;p35"/>
            <p:cNvSpPr txBox="1"/>
            <p:nvPr/>
          </p:nvSpPr>
          <p:spPr>
            <a:xfrm>
              <a:off x="-188416" y="3278700"/>
              <a:ext cx="2754300" cy="498900"/>
            </a:xfrm>
            <a:prstGeom prst="rect">
              <a:avLst/>
            </a:prstGeom>
            <a:noFill/>
            <a:ln>
              <a:noFill/>
            </a:ln>
          </p:spPr>
          <p:txBody>
            <a:bodyPr anchorCtr="0" anchor="t" bIns="45700" lIns="182875" spcFirstLastPara="1" rIns="182875" wrap="square" tIns="45700">
              <a:noAutofit/>
            </a:bodyPr>
            <a:lstStyle/>
            <a:p>
              <a:pPr indent="0" lvl="0" marL="0" marR="0" rtl="0" algn="r">
                <a:lnSpc>
                  <a:spcPct val="100000"/>
                </a:lnSpc>
                <a:spcBef>
                  <a:spcPts val="600"/>
                </a:spcBef>
                <a:spcAft>
                  <a:spcPts val="0"/>
                </a:spcAft>
                <a:buClr>
                  <a:srgbClr val="000000"/>
                </a:buClr>
                <a:buSzPts val="1900"/>
                <a:buFont typeface="Arial"/>
                <a:buNone/>
              </a:pPr>
              <a:r>
                <a:rPr b="0" i="0" lang="en" sz="1900" u="none" cap="none" strike="noStrike">
                  <a:solidFill>
                    <a:schemeClr val="lt1"/>
                  </a:solidFill>
                  <a:latin typeface="Arial"/>
                  <a:ea typeface="Arial"/>
                  <a:cs typeface="Arial"/>
                  <a:sym typeface="Arial"/>
                </a:rPr>
                <a:t>DATA </a:t>
              </a:r>
              <a:br>
                <a:rPr b="0" i="0" lang="en" sz="1900" u="none" cap="none" strike="noStrike">
                  <a:solidFill>
                    <a:schemeClr val="lt1"/>
                  </a:solidFill>
                  <a:latin typeface="Arial"/>
                  <a:ea typeface="Arial"/>
                  <a:cs typeface="Arial"/>
                  <a:sym typeface="Arial"/>
                </a:rPr>
              </a:br>
              <a:r>
                <a:rPr b="0" i="0" lang="en" sz="1900" u="none" cap="none" strike="noStrike">
                  <a:solidFill>
                    <a:schemeClr val="lt1"/>
                  </a:solidFill>
                  <a:latin typeface="Arial"/>
                  <a:ea typeface="Arial"/>
                  <a:cs typeface="Arial"/>
                  <a:sym typeface="Arial"/>
                </a:rPr>
                <a:t>ENGINEERS</a:t>
              </a:r>
              <a:endParaRPr b="0" i="0" sz="1900" u="none" cap="none" strike="noStrike">
                <a:solidFill>
                  <a:schemeClr val="lt1"/>
                </a:solidFill>
                <a:latin typeface="Arial"/>
                <a:ea typeface="Arial"/>
                <a:cs typeface="Arial"/>
                <a:sym typeface="Arial"/>
              </a:endParaRPr>
            </a:p>
          </p:txBody>
        </p:sp>
        <p:pic>
          <p:nvPicPr>
            <p:cNvPr id="239" name="Google Shape;239;p35"/>
            <p:cNvPicPr preferRelativeResize="0"/>
            <p:nvPr/>
          </p:nvPicPr>
          <p:blipFill rotWithShape="1">
            <a:blip r:embed="rId3">
              <a:alphaModFix/>
            </a:blip>
            <a:srcRect b="0" l="0" r="0" t="0"/>
            <a:stretch/>
          </p:blipFill>
          <p:spPr>
            <a:xfrm>
              <a:off x="2692975" y="3026413"/>
              <a:ext cx="1306202" cy="1084150"/>
            </a:xfrm>
            <a:prstGeom prst="rect">
              <a:avLst/>
            </a:prstGeom>
            <a:noFill/>
            <a:ln>
              <a:noFill/>
            </a:ln>
          </p:spPr>
        </p:pic>
        <p:sp>
          <p:nvSpPr>
            <p:cNvPr id="240" name="Google Shape;240;p35"/>
            <p:cNvSpPr/>
            <p:nvPr/>
          </p:nvSpPr>
          <p:spPr>
            <a:xfrm flipH="1">
              <a:off x="181875" y="1063775"/>
              <a:ext cx="3585900" cy="2032800"/>
            </a:xfrm>
            <a:prstGeom prst="cloudCallout">
              <a:avLst>
                <a:gd fmla="val -20833" name="adj1"/>
                <a:gd fmla="val 62500" name="adj2"/>
              </a:avLst>
            </a:prstGeom>
            <a:solidFill>
              <a:srgbClr val="000000"/>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1" name="Google Shape;241;p35"/>
          <p:cNvPicPr preferRelativeResize="0"/>
          <p:nvPr/>
        </p:nvPicPr>
        <p:blipFill rotWithShape="1">
          <a:blip r:embed="rId4">
            <a:alphaModFix/>
          </a:blip>
          <a:srcRect b="0" l="0" r="0" t="4933"/>
          <a:stretch/>
        </p:blipFill>
        <p:spPr>
          <a:xfrm>
            <a:off x="757625" y="1731075"/>
            <a:ext cx="2541900" cy="1379100"/>
          </a:xfrm>
          <a:prstGeom prst="roundRect">
            <a:avLst>
              <a:gd fmla="val 16667" name="adj"/>
            </a:avLst>
          </a:prstGeom>
          <a:noFill/>
          <a:ln>
            <a:noFill/>
          </a:ln>
        </p:spPr>
      </p:pic>
      <p:sp>
        <p:nvSpPr>
          <p:cNvPr id="242" name="Google Shape;242;p35"/>
          <p:cNvSpPr txBox="1"/>
          <p:nvPr/>
        </p:nvSpPr>
        <p:spPr>
          <a:xfrm>
            <a:off x="3940500" y="2246700"/>
            <a:ext cx="1061700" cy="102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600"/>
              <a:buFont typeface="Arial"/>
              <a:buNone/>
            </a:pPr>
            <a:r>
              <a:rPr b="0" i="0" lang="en" sz="8600" u="none" cap="none" strike="noStrike">
                <a:solidFill>
                  <a:srgbClr val="FF0000"/>
                </a:solidFill>
                <a:latin typeface="Arial"/>
                <a:ea typeface="Arial"/>
                <a:cs typeface="Arial"/>
                <a:sym typeface="Arial"/>
              </a:rPr>
              <a:t>x</a:t>
            </a:r>
            <a:endParaRPr b="0" i="0" sz="6100" u="none" cap="none" strike="noStrike">
              <a:solidFill>
                <a:srgbClr val="FF0000"/>
              </a:solidFill>
              <a:latin typeface="Arial"/>
              <a:ea typeface="Arial"/>
              <a:cs typeface="Arial"/>
              <a:sym typeface="Arial"/>
            </a:endParaRPr>
          </a:p>
        </p:txBody>
      </p:sp>
      <p:sp>
        <p:nvSpPr>
          <p:cNvPr id="243" name="Google Shape;243;p35"/>
          <p:cNvSpPr txBox="1"/>
          <p:nvPr/>
        </p:nvSpPr>
        <p:spPr>
          <a:xfrm>
            <a:off x="254759" y="206375"/>
            <a:ext cx="8806200" cy="8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Arial"/>
                <a:ea typeface="Arial"/>
                <a:cs typeface="Arial"/>
                <a:sym typeface="Arial"/>
              </a:rPr>
              <a:t>Data &amp; AI People are in Silos</a:t>
            </a:r>
            <a:endParaRPr b="0" i="0" sz="4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chemeClr val="lt1"/>
              </a:solidFill>
              <a:latin typeface="Arial"/>
              <a:ea typeface="Arial"/>
              <a:cs typeface="Arial"/>
              <a:sym typeface="Arial"/>
            </a:endParaRPr>
          </a:p>
        </p:txBody>
      </p:sp>
      <p:grpSp>
        <p:nvGrpSpPr>
          <p:cNvPr id="244" name="Google Shape;244;p35"/>
          <p:cNvGrpSpPr/>
          <p:nvPr/>
        </p:nvGrpSpPr>
        <p:grpSpPr>
          <a:xfrm>
            <a:off x="5098726" y="1444775"/>
            <a:ext cx="3899059" cy="3061925"/>
            <a:chOff x="5098725" y="1063775"/>
            <a:chExt cx="3899059" cy="3061925"/>
          </a:xfrm>
        </p:grpSpPr>
        <p:sp>
          <p:nvSpPr>
            <p:cNvPr id="245" name="Google Shape;245;p35"/>
            <p:cNvSpPr/>
            <p:nvPr/>
          </p:nvSpPr>
          <p:spPr>
            <a:xfrm>
              <a:off x="5098725" y="1063775"/>
              <a:ext cx="3372300" cy="1852800"/>
            </a:xfrm>
            <a:prstGeom prst="cloudCallout">
              <a:avLst>
                <a:gd fmla="val -20833" name="adj1"/>
                <a:gd fmla="val 62500" name="adj2"/>
              </a:avLst>
            </a:prstGeom>
            <a:solidFill>
              <a:srgbClr val="000000"/>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6" name="Google Shape;246;p35"/>
            <p:cNvGrpSpPr/>
            <p:nvPr/>
          </p:nvGrpSpPr>
          <p:grpSpPr>
            <a:xfrm>
              <a:off x="5098726" y="3041550"/>
              <a:ext cx="3899058" cy="1084150"/>
              <a:chOff x="5148651" y="2887700"/>
              <a:chExt cx="3899058" cy="1084150"/>
            </a:xfrm>
          </p:grpSpPr>
          <p:pic>
            <p:nvPicPr>
              <p:cNvPr id="247" name="Google Shape;247;p35"/>
              <p:cNvPicPr preferRelativeResize="0"/>
              <p:nvPr/>
            </p:nvPicPr>
            <p:blipFill rotWithShape="1">
              <a:blip r:embed="rId5">
                <a:alphaModFix/>
              </a:blip>
              <a:srcRect b="0" l="0" r="0" t="0"/>
              <a:stretch/>
            </p:blipFill>
            <p:spPr>
              <a:xfrm>
                <a:off x="5148651" y="2887700"/>
                <a:ext cx="1210942" cy="1084150"/>
              </a:xfrm>
              <a:prstGeom prst="rect">
                <a:avLst/>
              </a:prstGeom>
              <a:noFill/>
              <a:ln>
                <a:noFill/>
              </a:ln>
            </p:spPr>
          </p:pic>
          <p:sp>
            <p:nvSpPr>
              <p:cNvPr id="248" name="Google Shape;248;p35"/>
              <p:cNvSpPr txBox="1"/>
              <p:nvPr/>
            </p:nvSpPr>
            <p:spPr>
              <a:xfrm>
                <a:off x="6293409" y="3034500"/>
                <a:ext cx="2754300" cy="498900"/>
              </a:xfrm>
              <a:prstGeom prst="rect">
                <a:avLst/>
              </a:prstGeom>
              <a:noFill/>
              <a:ln>
                <a:noFill/>
              </a:ln>
            </p:spPr>
            <p:txBody>
              <a:bodyPr anchorCtr="0" anchor="t" bIns="45700" lIns="182875" spcFirstLastPara="1" rIns="182875" wrap="square" tIns="45700">
                <a:noAutofit/>
              </a:bodyPr>
              <a:lstStyle/>
              <a:p>
                <a:pPr indent="0" lvl="0" marL="0" marR="0" rtl="0" algn="l">
                  <a:lnSpc>
                    <a:spcPct val="100000"/>
                  </a:lnSpc>
                  <a:spcBef>
                    <a:spcPts val="600"/>
                  </a:spcBef>
                  <a:spcAft>
                    <a:spcPts val="0"/>
                  </a:spcAft>
                  <a:buClr>
                    <a:srgbClr val="000000"/>
                  </a:buClr>
                  <a:buSzPts val="1900"/>
                  <a:buFont typeface="Arial"/>
                  <a:buNone/>
                </a:pPr>
                <a:r>
                  <a:rPr b="0" i="0" lang="en" sz="1900" u="none" cap="none" strike="noStrike">
                    <a:solidFill>
                      <a:schemeClr val="lt1"/>
                    </a:solidFill>
                    <a:latin typeface="Arial"/>
                    <a:ea typeface="Arial"/>
                    <a:cs typeface="Arial"/>
                    <a:sym typeface="Arial"/>
                  </a:rPr>
                  <a:t>DATA </a:t>
                </a:r>
                <a:br>
                  <a:rPr b="0" i="0" lang="en" sz="1900" u="none" cap="none" strike="noStrike">
                    <a:solidFill>
                      <a:schemeClr val="lt1"/>
                    </a:solidFill>
                    <a:latin typeface="Arial"/>
                    <a:ea typeface="Arial"/>
                    <a:cs typeface="Arial"/>
                    <a:sym typeface="Arial"/>
                  </a:rPr>
                </a:br>
                <a:r>
                  <a:rPr b="0" i="0" lang="en" sz="1900" u="none" cap="none" strike="noStrike">
                    <a:solidFill>
                      <a:schemeClr val="lt1"/>
                    </a:solidFill>
                    <a:latin typeface="Arial"/>
                    <a:ea typeface="Arial"/>
                    <a:cs typeface="Arial"/>
                    <a:sym typeface="Arial"/>
                  </a:rPr>
                  <a:t>SCIENTISTS</a:t>
                </a:r>
                <a:endParaRPr b="0" i="0" sz="1900" u="none" cap="none" strike="noStrike">
                  <a:solidFill>
                    <a:schemeClr val="lt1"/>
                  </a:solidFill>
                  <a:latin typeface="Arial"/>
                  <a:ea typeface="Arial"/>
                  <a:cs typeface="Arial"/>
                  <a:sym typeface="Arial"/>
                </a:endParaRPr>
              </a:p>
            </p:txBody>
          </p:sp>
        </p:grpSp>
      </p:grpSp>
      <p:pic>
        <p:nvPicPr>
          <p:cNvPr id="249" name="Google Shape;249;p35"/>
          <p:cNvPicPr preferRelativeResize="0"/>
          <p:nvPr/>
        </p:nvPicPr>
        <p:blipFill rotWithShape="1">
          <a:blip r:embed="rId6">
            <a:alphaModFix/>
          </a:blip>
          <a:srcRect b="0" l="0" r="0" t="0"/>
          <a:stretch/>
        </p:blipFill>
        <p:spPr>
          <a:xfrm>
            <a:off x="2039613" y="1731075"/>
            <a:ext cx="1315500" cy="966300"/>
          </a:xfrm>
          <a:prstGeom prst="roundRect">
            <a:avLst>
              <a:gd fmla="val 23372" name="adj"/>
            </a:avLst>
          </a:prstGeom>
          <a:noFill/>
          <a:ln>
            <a:noFill/>
          </a:ln>
        </p:spPr>
      </p:pic>
      <p:pic>
        <p:nvPicPr>
          <p:cNvPr id="250" name="Google Shape;250;p35"/>
          <p:cNvPicPr preferRelativeResize="0"/>
          <p:nvPr/>
        </p:nvPicPr>
        <p:blipFill rotWithShape="1">
          <a:blip r:embed="rId7">
            <a:alphaModFix/>
          </a:blip>
          <a:srcRect b="0" l="0" r="0" t="0"/>
          <a:stretch/>
        </p:blipFill>
        <p:spPr>
          <a:xfrm>
            <a:off x="7003351" y="2125675"/>
            <a:ext cx="915825" cy="158000"/>
          </a:xfrm>
          <a:prstGeom prst="rect">
            <a:avLst/>
          </a:prstGeom>
          <a:noFill/>
          <a:ln>
            <a:noFill/>
          </a:ln>
        </p:spPr>
      </p:pic>
      <p:pic>
        <p:nvPicPr>
          <p:cNvPr id="251" name="Google Shape;251;p35"/>
          <p:cNvPicPr preferRelativeResize="0"/>
          <p:nvPr/>
        </p:nvPicPr>
        <p:blipFill rotWithShape="1">
          <a:blip r:embed="rId8">
            <a:alphaModFix/>
          </a:blip>
          <a:srcRect b="0" l="0" r="0" t="0"/>
          <a:stretch/>
        </p:blipFill>
        <p:spPr>
          <a:xfrm>
            <a:off x="5587525" y="1705850"/>
            <a:ext cx="1044000" cy="988500"/>
          </a:xfrm>
          <a:prstGeom prst="ellipse">
            <a:avLst/>
          </a:prstGeom>
          <a:noFill/>
          <a:ln>
            <a:noFill/>
          </a:ln>
        </p:spPr>
      </p:pic>
      <p:pic>
        <p:nvPicPr>
          <p:cNvPr id="252" name="Google Shape;252;p35"/>
          <p:cNvPicPr preferRelativeResize="0"/>
          <p:nvPr/>
        </p:nvPicPr>
        <p:blipFill rotWithShape="1">
          <a:blip r:embed="rId9">
            <a:alphaModFix/>
          </a:blip>
          <a:srcRect b="0" l="0" r="0" t="0"/>
          <a:stretch/>
        </p:blipFill>
        <p:spPr>
          <a:xfrm>
            <a:off x="7289150" y="2556632"/>
            <a:ext cx="461325" cy="261369"/>
          </a:xfrm>
          <a:prstGeom prst="rect">
            <a:avLst/>
          </a:prstGeom>
          <a:noFill/>
          <a:ln>
            <a:noFill/>
          </a:ln>
        </p:spPr>
      </p:pic>
      <p:pic>
        <p:nvPicPr>
          <p:cNvPr id="253" name="Google Shape;253;p35"/>
          <p:cNvPicPr preferRelativeResize="0"/>
          <p:nvPr/>
        </p:nvPicPr>
        <p:blipFill rotWithShape="1">
          <a:blip r:embed="rId10">
            <a:alphaModFix/>
          </a:blip>
          <a:srcRect b="0" l="-590" r="590" t="0"/>
          <a:stretch/>
        </p:blipFill>
        <p:spPr>
          <a:xfrm>
            <a:off x="6359200" y="2774825"/>
            <a:ext cx="875328" cy="158001"/>
          </a:xfrm>
          <a:prstGeom prst="rect">
            <a:avLst/>
          </a:prstGeom>
          <a:noFill/>
          <a:ln>
            <a:noFill/>
          </a:ln>
        </p:spPr>
      </p:pic>
      <p:pic>
        <p:nvPicPr>
          <p:cNvPr id="254" name="Google Shape;254;p35"/>
          <p:cNvPicPr preferRelativeResize="0"/>
          <p:nvPr/>
        </p:nvPicPr>
        <p:blipFill rotWithShape="1">
          <a:blip r:embed="rId11">
            <a:alphaModFix/>
          </a:blip>
          <a:srcRect b="0" l="0" r="0" t="0"/>
          <a:stretch/>
        </p:blipFill>
        <p:spPr>
          <a:xfrm>
            <a:off x="6609388" y="2427021"/>
            <a:ext cx="679751" cy="232801"/>
          </a:xfrm>
          <a:prstGeom prst="rect">
            <a:avLst/>
          </a:prstGeom>
          <a:noFill/>
          <a:ln>
            <a:noFill/>
          </a:ln>
        </p:spPr>
      </p:pic>
      <p:pic>
        <p:nvPicPr>
          <p:cNvPr id="255" name="Google Shape;255;p35"/>
          <p:cNvPicPr preferRelativeResize="0"/>
          <p:nvPr/>
        </p:nvPicPr>
        <p:blipFill rotWithShape="1">
          <a:blip r:embed="rId12">
            <a:alphaModFix/>
          </a:blip>
          <a:srcRect b="0" l="0" r="0" t="0"/>
          <a:stretch/>
        </p:blipFill>
        <p:spPr>
          <a:xfrm>
            <a:off x="7003350" y="1706554"/>
            <a:ext cx="679774" cy="207285"/>
          </a:xfrm>
          <a:prstGeom prst="rect">
            <a:avLst/>
          </a:prstGeom>
          <a:noFill/>
          <a:ln>
            <a:noFill/>
          </a:ln>
        </p:spPr>
      </p:pic>
      <p:pic>
        <p:nvPicPr>
          <p:cNvPr id="256" name="Google Shape;256;p35"/>
          <p:cNvPicPr preferRelativeResize="0"/>
          <p:nvPr/>
        </p:nvPicPr>
        <p:blipFill rotWithShape="1">
          <a:blip r:embed="rId13">
            <a:alphaModFix/>
          </a:blip>
          <a:srcRect b="0" l="0" r="0" t="0"/>
          <a:stretch/>
        </p:blipFill>
        <p:spPr>
          <a:xfrm>
            <a:off x="2492468" y="2714833"/>
            <a:ext cx="401012" cy="40101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71"/>
          <p:cNvPicPr preferRelativeResize="0"/>
          <p:nvPr>
            <p:ph idx="2" type="pic"/>
          </p:nvPr>
        </p:nvPicPr>
        <p:blipFill rotWithShape="1">
          <a:blip r:embed="rId3">
            <a:alphaModFix/>
          </a:blip>
          <a:srcRect b="-510" l="17386" r="45077" t="510"/>
          <a:stretch/>
        </p:blipFill>
        <p:spPr>
          <a:xfrm>
            <a:off x="642700" y="632300"/>
            <a:ext cx="2615100" cy="3918900"/>
          </a:xfrm>
          <a:prstGeom prst="roundRect">
            <a:avLst>
              <a:gd fmla="val 16667" name="adj"/>
            </a:avLst>
          </a:prstGeom>
        </p:spPr>
      </p:pic>
      <p:sp>
        <p:nvSpPr>
          <p:cNvPr id="518" name="Google Shape;518;p71"/>
          <p:cNvSpPr txBox="1"/>
          <p:nvPr>
            <p:ph type="title"/>
          </p:nvPr>
        </p:nvSpPr>
        <p:spPr>
          <a:xfrm>
            <a:off x="4722075" y="997400"/>
            <a:ext cx="35898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DataBricks Demo</a:t>
            </a:r>
            <a:endParaRPr/>
          </a:p>
        </p:txBody>
      </p:sp>
      <p:sp>
        <p:nvSpPr>
          <p:cNvPr id="519" name="Google Shape;519;p71"/>
          <p:cNvSpPr txBox="1"/>
          <p:nvPr>
            <p:ph idx="1" type="subTitle"/>
          </p:nvPr>
        </p:nvSpPr>
        <p:spPr>
          <a:xfrm>
            <a:off x="4722075" y="1959150"/>
            <a:ext cx="3589800" cy="2742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en" sz="1000">
                <a:solidFill>
                  <a:srgbClr val="008000"/>
                </a:solidFill>
                <a:highlight>
                  <a:srgbClr val="FAFAFA"/>
                </a:highlight>
                <a:latin typeface="Courier New"/>
                <a:ea typeface="Courier New"/>
                <a:cs typeface="Courier New"/>
                <a:sym typeface="Courier New"/>
              </a:rPr>
              <a:t>pip install dbdemos</a:t>
            </a:r>
            <a:endParaRPr sz="1000">
              <a:solidFill>
                <a:srgbClr val="008000"/>
              </a:solidFill>
              <a:highlight>
                <a:srgbClr val="FAFAFA"/>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000">
              <a:solidFill>
                <a:srgbClr val="0000FF"/>
              </a:solidFill>
              <a:highlight>
                <a:srgbClr val="FAFAFA"/>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000">
                <a:solidFill>
                  <a:srgbClr val="0000FF"/>
                </a:solidFill>
                <a:highlight>
                  <a:srgbClr val="FAFAFA"/>
                </a:highlight>
                <a:latin typeface="Courier New"/>
                <a:ea typeface="Courier New"/>
                <a:cs typeface="Courier New"/>
                <a:sym typeface="Courier New"/>
              </a:rPr>
              <a:t>import</a:t>
            </a:r>
            <a:r>
              <a:rPr lang="en" sz="1000">
                <a:solidFill>
                  <a:srgbClr val="3B3B3B"/>
                </a:solidFill>
                <a:highlight>
                  <a:srgbClr val="FAFAFA"/>
                </a:highlight>
                <a:latin typeface="Courier New"/>
                <a:ea typeface="Courier New"/>
                <a:cs typeface="Courier New"/>
                <a:sym typeface="Courier New"/>
              </a:rPr>
              <a:t> dbdemos</a:t>
            </a:r>
            <a:endParaRPr sz="1000">
              <a:solidFill>
                <a:srgbClr val="3B3B3B"/>
              </a:solidFill>
              <a:highlight>
                <a:srgbClr val="FAFAFA"/>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000">
              <a:solidFill>
                <a:srgbClr val="3B3B3B"/>
              </a:solidFill>
              <a:highlight>
                <a:srgbClr val="FAFAFA"/>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000">
                <a:solidFill>
                  <a:srgbClr val="3B3B3B"/>
                </a:solidFill>
                <a:highlight>
                  <a:srgbClr val="FAFAFA"/>
                </a:highlight>
                <a:latin typeface="Courier New"/>
                <a:ea typeface="Courier New"/>
                <a:cs typeface="Courier New"/>
                <a:sym typeface="Courier New"/>
              </a:rPr>
              <a:t>dbdemos.</a:t>
            </a:r>
            <a:r>
              <a:rPr lang="en" sz="1000">
                <a:solidFill>
                  <a:srgbClr val="795E26"/>
                </a:solidFill>
                <a:highlight>
                  <a:srgbClr val="FAFAFA"/>
                </a:highlight>
                <a:latin typeface="Courier New"/>
                <a:ea typeface="Courier New"/>
                <a:cs typeface="Courier New"/>
                <a:sym typeface="Courier New"/>
              </a:rPr>
              <a:t>list_demos</a:t>
            </a:r>
            <a:r>
              <a:rPr lang="en" sz="1000">
                <a:solidFill>
                  <a:srgbClr val="3B3B3B"/>
                </a:solidFill>
                <a:highlight>
                  <a:srgbClr val="FAFAFA"/>
                </a:highlight>
                <a:latin typeface="Courier New"/>
                <a:ea typeface="Courier New"/>
                <a:cs typeface="Courier New"/>
                <a:sym typeface="Courier New"/>
              </a:rPr>
              <a:t>()</a:t>
            </a:r>
            <a:endParaRPr sz="1000">
              <a:solidFill>
                <a:srgbClr val="3B3B3B"/>
              </a:solidFill>
              <a:highlight>
                <a:srgbClr val="FAFAFA"/>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72"/>
          <p:cNvPicPr preferRelativeResize="0"/>
          <p:nvPr>
            <p:ph idx="2" type="pic"/>
          </p:nvPr>
        </p:nvPicPr>
        <p:blipFill rotWithShape="1">
          <a:blip r:embed="rId3">
            <a:alphaModFix/>
          </a:blip>
          <a:srcRect b="-510" l="18336" r="44127" t="510"/>
          <a:stretch/>
        </p:blipFill>
        <p:spPr>
          <a:xfrm>
            <a:off x="642700" y="632300"/>
            <a:ext cx="2615100" cy="3918900"/>
          </a:xfrm>
          <a:prstGeom prst="roundRect">
            <a:avLst>
              <a:gd fmla="val 16667" name="adj"/>
            </a:avLst>
          </a:prstGeom>
        </p:spPr>
      </p:pic>
      <p:sp>
        <p:nvSpPr>
          <p:cNvPr id="525" name="Google Shape;525;p72"/>
          <p:cNvSpPr txBox="1"/>
          <p:nvPr>
            <p:ph type="title"/>
          </p:nvPr>
        </p:nvSpPr>
        <p:spPr>
          <a:xfrm>
            <a:off x="4722075" y="997400"/>
            <a:ext cx="35898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Feature Store</a:t>
            </a:r>
            <a:endParaRPr/>
          </a:p>
        </p:txBody>
      </p:sp>
      <p:sp>
        <p:nvSpPr>
          <p:cNvPr id="526" name="Google Shape;526;p72"/>
          <p:cNvSpPr txBox="1"/>
          <p:nvPr>
            <p:ph idx="1" type="subTitle"/>
          </p:nvPr>
        </p:nvSpPr>
        <p:spPr>
          <a:xfrm>
            <a:off x="4722075" y="1959150"/>
            <a:ext cx="3589800" cy="2742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000">
                <a:solidFill>
                  <a:srgbClr val="3B3B3B"/>
                </a:solidFill>
                <a:highlight>
                  <a:srgbClr val="F5F5F5"/>
                </a:highlight>
                <a:latin typeface="Courier New"/>
                <a:ea typeface="Courier New"/>
                <a:cs typeface="Courier New"/>
                <a:sym typeface="Courier New"/>
              </a:rPr>
              <a:t>dbdemos.install('feature-store')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73"/>
          <p:cNvPicPr preferRelativeResize="0"/>
          <p:nvPr>
            <p:ph idx="2" type="pic"/>
          </p:nvPr>
        </p:nvPicPr>
        <p:blipFill rotWithShape="1">
          <a:blip r:embed="rId3">
            <a:alphaModFix/>
          </a:blip>
          <a:srcRect b="-510" l="1583" r="60359" t="510"/>
          <a:stretch/>
        </p:blipFill>
        <p:spPr>
          <a:xfrm>
            <a:off x="642700" y="632300"/>
            <a:ext cx="2615100" cy="3918900"/>
          </a:xfrm>
          <a:prstGeom prst="roundRect">
            <a:avLst>
              <a:gd fmla="val 16667" name="adj"/>
            </a:avLst>
          </a:prstGeom>
        </p:spPr>
      </p:pic>
      <p:sp>
        <p:nvSpPr>
          <p:cNvPr id="532" name="Google Shape;532;p73"/>
          <p:cNvSpPr txBox="1"/>
          <p:nvPr>
            <p:ph type="title"/>
          </p:nvPr>
        </p:nvSpPr>
        <p:spPr>
          <a:xfrm>
            <a:off x="4722075" y="997400"/>
            <a:ext cx="3589800" cy="446400"/>
          </a:xfrm>
          <a:prstGeom prst="rect">
            <a:avLst/>
          </a:prstGeom>
        </p:spPr>
        <p:txBody>
          <a:bodyPr anchorCtr="0" anchor="ctr" bIns="91425" lIns="91425" spcFirstLastPara="1" rIns="91425" wrap="square" tIns="91425">
            <a:spAutoFit/>
          </a:bodyPr>
          <a:lstStyle/>
          <a:p>
            <a:pPr indent="0" lvl="0" marL="0" rtl="0" algn="l">
              <a:lnSpc>
                <a:spcPct val="115000"/>
              </a:lnSpc>
              <a:spcBef>
                <a:spcPts val="1800"/>
              </a:spcBef>
              <a:spcAft>
                <a:spcPts val="400"/>
              </a:spcAft>
              <a:buClr>
                <a:schemeClr val="dk1"/>
              </a:buClr>
              <a:buSzPts val="1100"/>
              <a:buFont typeface="Arial"/>
              <a:buNone/>
            </a:pPr>
            <a:r>
              <a:rPr b="1" lang="en" sz="1700">
                <a:solidFill>
                  <a:srgbClr val="3B3B3B"/>
                </a:solidFill>
                <a:latin typeface="Roboto"/>
                <a:ea typeface="Roboto"/>
                <a:cs typeface="Roboto"/>
                <a:sym typeface="Roboto"/>
              </a:rPr>
              <a:t>MLOps - End 2 end pipeline</a:t>
            </a:r>
            <a:endParaRPr b="1" sz="1700">
              <a:solidFill>
                <a:srgbClr val="3B3B3B"/>
              </a:solidFill>
              <a:latin typeface="Roboto"/>
              <a:ea typeface="Roboto"/>
              <a:cs typeface="Roboto"/>
              <a:sym typeface="Roboto"/>
            </a:endParaRPr>
          </a:p>
        </p:txBody>
      </p:sp>
      <p:sp>
        <p:nvSpPr>
          <p:cNvPr id="533" name="Google Shape;533;p73"/>
          <p:cNvSpPr txBox="1"/>
          <p:nvPr>
            <p:ph idx="1" type="subTitle"/>
          </p:nvPr>
        </p:nvSpPr>
        <p:spPr>
          <a:xfrm>
            <a:off x="4722075" y="1959150"/>
            <a:ext cx="3589800" cy="2742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000">
                <a:solidFill>
                  <a:srgbClr val="3B3B3B"/>
                </a:solidFill>
                <a:highlight>
                  <a:srgbClr val="F5F5F5"/>
                </a:highlight>
                <a:latin typeface="Courier New"/>
                <a:ea typeface="Courier New"/>
                <a:cs typeface="Courier New"/>
                <a:sym typeface="Courier New"/>
              </a:rPr>
              <a:t>dbdemos.install('mlops-end2end')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74"/>
          <p:cNvPicPr preferRelativeResize="0"/>
          <p:nvPr>
            <p:ph idx="2" type="pic"/>
          </p:nvPr>
        </p:nvPicPr>
        <p:blipFill rotWithShape="1">
          <a:blip r:embed="rId3">
            <a:alphaModFix/>
          </a:blip>
          <a:srcRect b="5050" l="16408" r="46230" t="-5050"/>
          <a:stretch/>
        </p:blipFill>
        <p:spPr>
          <a:xfrm>
            <a:off x="642700" y="612300"/>
            <a:ext cx="2615100" cy="3918900"/>
          </a:xfrm>
          <a:prstGeom prst="roundRect">
            <a:avLst>
              <a:gd fmla="val 16667" name="adj"/>
            </a:avLst>
          </a:prstGeom>
        </p:spPr>
      </p:pic>
      <p:sp>
        <p:nvSpPr>
          <p:cNvPr id="539" name="Google Shape;539;p74"/>
          <p:cNvSpPr txBox="1"/>
          <p:nvPr>
            <p:ph type="title"/>
          </p:nvPr>
        </p:nvSpPr>
        <p:spPr>
          <a:xfrm>
            <a:off x="3960075" y="765475"/>
            <a:ext cx="4596000" cy="3228600"/>
          </a:xfrm>
          <a:prstGeom prst="rect">
            <a:avLst/>
          </a:prstGeom>
        </p:spPr>
        <p:txBody>
          <a:bodyPr anchorCtr="0" anchor="ctr" bIns="91425" lIns="91425" spcFirstLastPara="1" rIns="91425" wrap="square" tIns="91425">
            <a:spAutoFit/>
          </a:bodyPr>
          <a:lstStyle/>
          <a:p>
            <a:pPr indent="0" lvl="0" marL="0" rtl="0" algn="l">
              <a:lnSpc>
                <a:spcPct val="125000"/>
              </a:lnSpc>
              <a:spcBef>
                <a:spcPts val="0"/>
              </a:spcBef>
              <a:spcAft>
                <a:spcPts val="0"/>
              </a:spcAft>
              <a:buNone/>
            </a:pPr>
            <a:r>
              <a:rPr b="1" lang="en" sz="2300">
                <a:latin typeface="Arial"/>
                <a:ea typeface="Arial"/>
                <a:cs typeface="Arial"/>
                <a:sym typeface="Arial"/>
              </a:rPr>
              <a:t>Productionizing Machine Learning: From Deployment to Drift Detection</a:t>
            </a:r>
            <a:endParaRPr b="1" sz="2300">
              <a:latin typeface="Arial"/>
              <a:ea typeface="Arial"/>
              <a:cs typeface="Arial"/>
              <a:sym typeface="Arial"/>
            </a:endParaRPr>
          </a:p>
          <a:p>
            <a:pPr indent="0" lvl="0" marL="0" rtl="0" algn="l">
              <a:lnSpc>
                <a:spcPct val="125000"/>
              </a:lnSpc>
              <a:spcBef>
                <a:spcPts val="1200"/>
              </a:spcBef>
              <a:spcAft>
                <a:spcPts val="0"/>
              </a:spcAft>
              <a:buNone/>
            </a:pPr>
            <a:r>
              <a:t/>
            </a:r>
            <a:endParaRPr b="1" sz="2300">
              <a:latin typeface="Arial"/>
              <a:ea typeface="Arial"/>
              <a:cs typeface="Arial"/>
              <a:sym typeface="Arial"/>
            </a:endParaRPr>
          </a:p>
          <a:p>
            <a:pPr indent="0" lvl="0" marL="0" rtl="0" algn="l">
              <a:lnSpc>
                <a:spcPct val="125000"/>
              </a:lnSpc>
              <a:spcBef>
                <a:spcPts val="1200"/>
              </a:spcBef>
              <a:spcAft>
                <a:spcPts val="0"/>
              </a:spcAft>
              <a:buClr>
                <a:schemeClr val="dk1"/>
              </a:buClr>
              <a:buSzPts val="1100"/>
              <a:buFont typeface="Arial"/>
              <a:buNone/>
            </a:pPr>
            <a:r>
              <a:t/>
            </a:r>
            <a:endParaRPr b="1" sz="2300">
              <a:latin typeface="Arial"/>
              <a:ea typeface="Arial"/>
              <a:cs typeface="Arial"/>
              <a:sym typeface="Arial"/>
            </a:endParaRPr>
          </a:p>
          <a:p>
            <a:pPr indent="0" lvl="0" marL="0" rtl="0" algn="l">
              <a:spcBef>
                <a:spcPts val="1200"/>
              </a:spcBef>
              <a:spcAft>
                <a:spcPts val="0"/>
              </a:spcAft>
              <a:buNone/>
            </a:pPr>
            <a:r>
              <a:t/>
            </a:r>
            <a:endParaRPr/>
          </a:p>
        </p:txBody>
      </p:sp>
      <p:sp>
        <p:nvSpPr>
          <p:cNvPr id="540" name="Google Shape;540;p74"/>
          <p:cNvSpPr txBox="1"/>
          <p:nvPr>
            <p:ph idx="1" type="subTitle"/>
          </p:nvPr>
        </p:nvSpPr>
        <p:spPr>
          <a:xfrm>
            <a:off x="4125725" y="2298750"/>
            <a:ext cx="4645500" cy="274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4"/>
              </a:rPr>
              <a:t>Blog</a:t>
            </a:r>
            <a:br>
              <a:rPr lang="en"/>
            </a:br>
            <a:br>
              <a:rPr lang="en"/>
            </a:br>
            <a:br>
              <a:rPr lang="en"/>
            </a:br>
            <a:r>
              <a:rPr lang="en"/>
              <a:t>Code  Notebook - </a:t>
            </a:r>
            <a:r>
              <a:rPr lang="en"/>
              <a:t>https://joelcthomas.github.io/modeldrift/#a_glassware_quality_control.html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5"/>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for your time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p:nvPr/>
        </p:nvSpPr>
        <p:spPr>
          <a:xfrm>
            <a:off x="1990334" y="1103147"/>
            <a:ext cx="2314500" cy="82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36"/>
          <p:cNvPicPr preferRelativeResize="0"/>
          <p:nvPr/>
        </p:nvPicPr>
        <p:blipFill rotWithShape="1">
          <a:blip r:embed="rId3">
            <a:alphaModFix/>
          </a:blip>
          <a:srcRect b="0" l="0" r="0" t="0"/>
          <a:stretch/>
        </p:blipFill>
        <p:spPr>
          <a:xfrm>
            <a:off x="2776946" y="416438"/>
            <a:ext cx="3313925" cy="324764"/>
          </a:xfrm>
          <a:prstGeom prst="rect">
            <a:avLst/>
          </a:prstGeom>
          <a:noFill/>
          <a:ln>
            <a:noFill/>
          </a:ln>
        </p:spPr>
      </p:pic>
      <p:cxnSp>
        <p:nvCxnSpPr>
          <p:cNvPr id="264" name="Google Shape;264;p36"/>
          <p:cNvCxnSpPr/>
          <p:nvPr/>
        </p:nvCxnSpPr>
        <p:spPr>
          <a:xfrm>
            <a:off x="1990334" y="2754239"/>
            <a:ext cx="493200" cy="0"/>
          </a:xfrm>
          <a:prstGeom prst="straightConnector1">
            <a:avLst/>
          </a:prstGeom>
          <a:noFill/>
          <a:ln cap="flat" cmpd="sng" w="28575">
            <a:solidFill>
              <a:schemeClr val="accent1"/>
            </a:solidFill>
            <a:prstDash val="solid"/>
            <a:round/>
            <a:headEnd len="sm" w="sm" type="none"/>
            <a:tailEnd len="lg" w="lg" type="triangle"/>
          </a:ln>
          <a:effectLst>
            <a:outerShdw blurRad="40000" rotWithShape="0" dir="5400000" dist="20000">
              <a:srgbClr val="000000">
                <a:alpha val="37250"/>
              </a:srgbClr>
            </a:outerShdw>
          </a:effectLst>
        </p:spPr>
      </p:cxnSp>
      <p:sp>
        <p:nvSpPr>
          <p:cNvPr id="265" name="Google Shape;265;p36"/>
          <p:cNvSpPr/>
          <p:nvPr/>
        </p:nvSpPr>
        <p:spPr>
          <a:xfrm>
            <a:off x="262254" y="1669861"/>
            <a:ext cx="1627800" cy="460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Blob Storage</a:t>
            </a:r>
            <a:endParaRPr b="0" i="0" sz="900" u="none" cap="none" strike="noStrike">
              <a:solidFill>
                <a:schemeClr val="lt1"/>
              </a:solidFill>
              <a:latin typeface="Arial"/>
              <a:ea typeface="Arial"/>
              <a:cs typeface="Arial"/>
              <a:sym typeface="Arial"/>
            </a:endParaRPr>
          </a:p>
        </p:txBody>
      </p:sp>
      <p:sp>
        <p:nvSpPr>
          <p:cNvPr id="266" name="Google Shape;266;p36"/>
          <p:cNvSpPr/>
          <p:nvPr/>
        </p:nvSpPr>
        <p:spPr>
          <a:xfrm>
            <a:off x="262254" y="2044889"/>
            <a:ext cx="1627800" cy="460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Data Lake Store</a:t>
            </a:r>
            <a:endParaRPr b="0" i="0" sz="900" u="none" cap="none" strike="noStrike">
              <a:solidFill>
                <a:schemeClr val="lt1"/>
              </a:solidFill>
              <a:latin typeface="Arial"/>
              <a:ea typeface="Arial"/>
              <a:cs typeface="Arial"/>
              <a:sym typeface="Arial"/>
            </a:endParaRPr>
          </a:p>
        </p:txBody>
      </p:sp>
      <p:sp>
        <p:nvSpPr>
          <p:cNvPr id="267" name="Google Shape;267;p36"/>
          <p:cNvSpPr txBox="1"/>
          <p:nvPr/>
        </p:nvSpPr>
        <p:spPr>
          <a:xfrm>
            <a:off x="318380" y="925750"/>
            <a:ext cx="1438800" cy="300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accent1"/>
                </a:solidFill>
                <a:latin typeface="Arial"/>
                <a:ea typeface="Arial"/>
                <a:cs typeface="Arial"/>
                <a:sym typeface="Arial"/>
              </a:rPr>
              <a:t>AZURE </a:t>
            </a:r>
            <a:endParaRPr b="1" i="0" sz="15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accent1"/>
                </a:solidFill>
                <a:latin typeface="Arial"/>
                <a:ea typeface="Arial"/>
                <a:cs typeface="Arial"/>
                <a:sym typeface="Arial"/>
              </a:rPr>
              <a:t>DATA SOURCES</a:t>
            </a:r>
            <a:endParaRPr b="0" i="0" sz="1100" u="none" cap="none" strike="noStrike">
              <a:solidFill>
                <a:schemeClr val="accent1"/>
              </a:solidFill>
              <a:latin typeface="Arial"/>
              <a:ea typeface="Arial"/>
              <a:cs typeface="Arial"/>
              <a:sym typeface="Arial"/>
            </a:endParaRPr>
          </a:p>
        </p:txBody>
      </p:sp>
      <p:sp>
        <p:nvSpPr>
          <p:cNvPr id="268" name="Google Shape;268;p36"/>
          <p:cNvSpPr/>
          <p:nvPr/>
        </p:nvSpPr>
        <p:spPr>
          <a:xfrm>
            <a:off x="261608" y="3203896"/>
            <a:ext cx="1627800" cy="506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Event Hub</a:t>
            </a:r>
            <a:endParaRPr b="0" i="0" sz="900" u="none" cap="none" strike="noStrike">
              <a:solidFill>
                <a:schemeClr val="lt1"/>
              </a:solidFill>
              <a:latin typeface="Arial"/>
              <a:ea typeface="Arial"/>
              <a:cs typeface="Arial"/>
              <a:sym typeface="Arial"/>
            </a:endParaRPr>
          </a:p>
        </p:txBody>
      </p:sp>
      <p:sp>
        <p:nvSpPr>
          <p:cNvPr id="269" name="Google Shape;269;p36"/>
          <p:cNvSpPr/>
          <p:nvPr/>
        </p:nvSpPr>
        <p:spPr>
          <a:xfrm>
            <a:off x="261608" y="3594421"/>
            <a:ext cx="1627800" cy="506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IoT Hub</a:t>
            </a:r>
            <a:endParaRPr b="0" i="0" sz="900" u="none" cap="none" strike="noStrike">
              <a:solidFill>
                <a:schemeClr val="lt1"/>
              </a:solidFill>
              <a:latin typeface="Arial"/>
              <a:ea typeface="Arial"/>
              <a:cs typeface="Arial"/>
              <a:sym typeface="Arial"/>
            </a:endParaRPr>
          </a:p>
        </p:txBody>
      </p:sp>
      <p:sp>
        <p:nvSpPr>
          <p:cNvPr id="270" name="Google Shape;270;p36"/>
          <p:cNvSpPr/>
          <p:nvPr/>
        </p:nvSpPr>
        <p:spPr>
          <a:xfrm>
            <a:off x="262254" y="2444939"/>
            <a:ext cx="1627800" cy="460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SQL Data Warehouse</a:t>
            </a:r>
            <a:endParaRPr b="0" i="0" sz="900" u="none" cap="none" strike="noStrike">
              <a:solidFill>
                <a:schemeClr val="lt1"/>
              </a:solidFill>
              <a:latin typeface="Arial"/>
              <a:ea typeface="Arial"/>
              <a:cs typeface="Arial"/>
              <a:sym typeface="Arial"/>
            </a:endParaRPr>
          </a:p>
        </p:txBody>
      </p:sp>
      <p:sp>
        <p:nvSpPr>
          <p:cNvPr id="271" name="Google Shape;271;p36"/>
          <p:cNvSpPr/>
          <p:nvPr/>
        </p:nvSpPr>
        <p:spPr>
          <a:xfrm>
            <a:off x="259322" y="2776905"/>
            <a:ext cx="1627800" cy="460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Cosmos DB </a:t>
            </a:r>
            <a:endParaRPr b="0" i="0" sz="900" u="none" cap="none" strike="noStrike">
              <a:solidFill>
                <a:schemeClr val="lt1"/>
              </a:solidFill>
              <a:latin typeface="Arial"/>
              <a:ea typeface="Arial"/>
              <a:cs typeface="Arial"/>
              <a:sym typeface="Arial"/>
            </a:endParaRPr>
          </a:p>
        </p:txBody>
      </p:sp>
      <p:sp>
        <p:nvSpPr>
          <p:cNvPr id="272" name="Google Shape;272;p36"/>
          <p:cNvSpPr/>
          <p:nvPr/>
        </p:nvSpPr>
        <p:spPr>
          <a:xfrm>
            <a:off x="223884" y="4022705"/>
            <a:ext cx="1627800" cy="460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Azure Data Factory</a:t>
            </a:r>
            <a:endParaRPr b="0" i="0" sz="900" u="none" cap="none" strike="noStrike">
              <a:solidFill>
                <a:schemeClr val="lt1"/>
              </a:solidFill>
              <a:latin typeface="Arial"/>
              <a:ea typeface="Arial"/>
              <a:cs typeface="Arial"/>
              <a:sym typeface="Arial"/>
            </a:endParaRPr>
          </a:p>
        </p:txBody>
      </p:sp>
      <p:cxnSp>
        <p:nvCxnSpPr>
          <p:cNvPr id="273" name="Google Shape;273;p36"/>
          <p:cNvCxnSpPr/>
          <p:nvPr/>
        </p:nvCxnSpPr>
        <p:spPr>
          <a:xfrm>
            <a:off x="6603625" y="2754239"/>
            <a:ext cx="493200" cy="0"/>
          </a:xfrm>
          <a:prstGeom prst="straightConnector1">
            <a:avLst/>
          </a:prstGeom>
          <a:noFill/>
          <a:ln cap="flat" cmpd="sng" w="28575">
            <a:solidFill>
              <a:schemeClr val="accent1"/>
            </a:solidFill>
            <a:prstDash val="solid"/>
            <a:round/>
            <a:headEnd len="sm" w="sm" type="none"/>
            <a:tailEnd len="lg" w="lg" type="triangle"/>
          </a:ln>
          <a:effectLst>
            <a:outerShdw blurRad="40000" rotWithShape="0" dir="5400000" dist="20000">
              <a:srgbClr val="000000">
                <a:alpha val="37250"/>
              </a:srgbClr>
            </a:outerShdw>
          </a:effectLst>
        </p:spPr>
      </p:cxnSp>
      <p:sp>
        <p:nvSpPr>
          <p:cNvPr id="274" name="Google Shape;274;p36"/>
          <p:cNvSpPr txBox="1"/>
          <p:nvPr/>
        </p:nvSpPr>
        <p:spPr>
          <a:xfrm>
            <a:off x="6981407" y="2484095"/>
            <a:ext cx="1911900" cy="440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Arial"/>
                <a:ea typeface="Arial"/>
                <a:cs typeface="Arial"/>
                <a:sym typeface="Arial"/>
              </a:rPr>
              <a:t>BI Reporting</a:t>
            </a:r>
            <a:endParaRPr b="0" i="0" sz="15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Arial"/>
                <a:ea typeface="Arial"/>
                <a:cs typeface="Arial"/>
                <a:sym typeface="Arial"/>
              </a:rPr>
              <a:t>Dashboards</a:t>
            </a:r>
            <a:endParaRPr b="0" i="0" sz="1500" u="none" cap="none" strike="noStrike">
              <a:solidFill>
                <a:schemeClr val="accent1"/>
              </a:solidFill>
              <a:latin typeface="Arial"/>
              <a:ea typeface="Arial"/>
              <a:cs typeface="Arial"/>
              <a:sym typeface="Arial"/>
            </a:endParaRPr>
          </a:p>
        </p:txBody>
      </p:sp>
      <p:pic>
        <p:nvPicPr>
          <p:cNvPr id="275" name="Google Shape;275;p36"/>
          <p:cNvPicPr preferRelativeResize="0"/>
          <p:nvPr/>
        </p:nvPicPr>
        <p:blipFill rotWithShape="1">
          <a:blip r:embed="rId4">
            <a:alphaModFix/>
          </a:blip>
          <a:srcRect b="0" l="0" r="0" t="0"/>
          <a:stretch/>
        </p:blipFill>
        <p:spPr>
          <a:xfrm>
            <a:off x="7344091" y="2090714"/>
            <a:ext cx="1135022" cy="282494"/>
          </a:xfrm>
          <a:prstGeom prst="rect">
            <a:avLst/>
          </a:prstGeom>
          <a:noFill/>
          <a:ln>
            <a:noFill/>
          </a:ln>
        </p:spPr>
      </p:pic>
      <p:pic>
        <p:nvPicPr>
          <p:cNvPr descr="https://lh6.googleusercontent.com/99Vsv80WxrdDp-oiNyv0C7_NW-wQuJ_Use9XS4axD-rI6a34YqRwYZqtYurp5Qqkk-kMZiKJh-_YcKy01vtCk7WbDi2Fxy2LEH2QskDkmA_-tFixpLCWoT_4v8tSOo3d68WgKZclgdRK2wKNhg" id="276" name="Google Shape;276;p36"/>
          <p:cNvPicPr preferRelativeResize="0"/>
          <p:nvPr/>
        </p:nvPicPr>
        <p:blipFill rotWithShape="1">
          <a:blip r:embed="rId5">
            <a:alphaModFix/>
          </a:blip>
          <a:srcRect b="0" l="0" r="0" t="0"/>
          <a:stretch/>
        </p:blipFill>
        <p:spPr>
          <a:xfrm>
            <a:off x="7320985" y="3337621"/>
            <a:ext cx="1300163" cy="500063"/>
          </a:xfrm>
          <a:prstGeom prst="rect">
            <a:avLst/>
          </a:prstGeom>
          <a:noFill/>
          <a:ln>
            <a:noFill/>
          </a:ln>
        </p:spPr>
      </p:pic>
      <p:pic>
        <p:nvPicPr>
          <p:cNvPr id="277" name="Google Shape;277;p36"/>
          <p:cNvPicPr preferRelativeResize="0"/>
          <p:nvPr/>
        </p:nvPicPr>
        <p:blipFill rotWithShape="1">
          <a:blip r:embed="rId6">
            <a:alphaModFix/>
          </a:blip>
          <a:srcRect b="0" l="0" r="0" t="0"/>
          <a:stretch/>
        </p:blipFill>
        <p:spPr>
          <a:xfrm>
            <a:off x="7362242" y="1318344"/>
            <a:ext cx="1218913" cy="622990"/>
          </a:xfrm>
          <a:prstGeom prst="rect">
            <a:avLst/>
          </a:prstGeom>
          <a:noFill/>
          <a:ln>
            <a:noFill/>
          </a:ln>
        </p:spPr>
      </p:pic>
      <p:sp>
        <p:nvSpPr>
          <p:cNvPr id="278" name="Google Shape;278;p36"/>
          <p:cNvSpPr txBox="1"/>
          <p:nvPr/>
        </p:nvSpPr>
        <p:spPr>
          <a:xfrm>
            <a:off x="6998234" y="3753280"/>
            <a:ext cx="1911900" cy="440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Arial"/>
                <a:ea typeface="Arial"/>
                <a:cs typeface="Arial"/>
                <a:sym typeface="Arial"/>
              </a:rPr>
              <a:t>Security Integration</a:t>
            </a:r>
            <a:endParaRPr b="0" i="0" sz="1500" u="none" cap="none" strike="noStrike">
              <a:solidFill>
                <a:schemeClr val="accent1"/>
              </a:solidFill>
              <a:latin typeface="Arial"/>
              <a:ea typeface="Arial"/>
              <a:cs typeface="Arial"/>
              <a:sym typeface="Arial"/>
            </a:endParaRPr>
          </a:p>
        </p:txBody>
      </p:sp>
      <p:sp>
        <p:nvSpPr>
          <p:cNvPr id="279" name="Google Shape;279;p36"/>
          <p:cNvSpPr txBox="1"/>
          <p:nvPr/>
        </p:nvSpPr>
        <p:spPr>
          <a:xfrm>
            <a:off x="3744836" y="4320782"/>
            <a:ext cx="1684500" cy="715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0070C0"/>
                </a:solidFill>
                <a:latin typeface="Arial"/>
                <a:ea typeface="Arial"/>
                <a:cs typeface="Arial"/>
                <a:sym typeface="Arial"/>
              </a:rPr>
              <a:t>Azure Portal</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70C0"/>
                </a:solidFill>
                <a:latin typeface="Arial"/>
                <a:ea typeface="Arial"/>
                <a:cs typeface="Arial"/>
                <a:sym typeface="Arial"/>
              </a:rPr>
              <a:t>One-Click setup</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70C0"/>
                </a:solidFill>
                <a:latin typeface="Arial"/>
                <a:ea typeface="Arial"/>
                <a:cs typeface="Arial"/>
                <a:sym typeface="Arial"/>
              </a:rPr>
              <a:t>Unified Billing</a:t>
            </a:r>
            <a:endParaRPr b="0" i="0" sz="1400" u="none" cap="none" strike="noStrike">
              <a:solidFill>
                <a:srgbClr val="0070C0"/>
              </a:solidFill>
              <a:latin typeface="Arial"/>
              <a:ea typeface="Arial"/>
              <a:cs typeface="Arial"/>
              <a:sym typeface="Arial"/>
            </a:endParaRPr>
          </a:p>
        </p:txBody>
      </p:sp>
      <p:pic>
        <p:nvPicPr>
          <p:cNvPr id="280" name="Google Shape;280;p36"/>
          <p:cNvPicPr preferRelativeResize="0"/>
          <p:nvPr/>
        </p:nvPicPr>
        <p:blipFill rotWithShape="1">
          <a:blip r:embed="rId7">
            <a:alphaModFix/>
          </a:blip>
          <a:srcRect b="0" l="0" r="0" t="0"/>
          <a:stretch/>
        </p:blipFill>
        <p:spPr>
          <a:xfrm>
            <a:off x="3699118" y="1571957"/>
            <a:ext cx="1595723" cy="620550"/>
          </a:xfrm>
          <a:prstGeom prst="rect">
            <a:avLst/>
          </a:prstGeom>
          <a:noFill/>
          <a:ln>
            <a:noFill/>
          </a:ln>
        </p:spPr>
      </p:pic>
      <p:pic>
        <p:nvPicPr>
          <p:cNvPr id="281" name="Google Shape;281;p36"/>
          <p:cNvPicPr preferRelativeResize="0"/>
          <p:nvPr/>
        </p:nvPicPr>
        <p:blipFill rotWithShape="1">
          <a:blip r:embed="rId8">
            <a:alphaModFix/>
          </a:blip>
          <a:srcRect b="0" l="0" r="0" t="0"/>
          <a:stretch/>
        </p:blipFill>
        <p:spPr>
          <a:xfrm>
            <a:off x="2501012" y="1161276"/>
            <a:ext cx="4102613" cy="1324655"/>
          </a:xfrm>
          <a:prstGeom prst="rect">
            <a:avLst/>
          </a:prstGeom>
          <a:noFill/>
          <a:ln>
            <a:noFill/>
          </a:ln>
        </p:spPr>
      </p:pic>
      <p:pic>
        <p:nvPicPr>
          <p:cNvPr id="282" name="Google Shape;282;p36"/>
          <p:cNvPicPr preferRelativeResize="0"/>
          <p:nvPr/>
        </p:nvPicPr>
        <p:blipFill rotWithShape="1">
          <a:blip r:embed="rId9">
            <a:alphaModFix/>
          </a:blip>
          <a:srcRect b="0" l="0" r="0" t="0"/>
          <a:stretch/>
        </p:blipFill>
        <p:spPr>
          <a:xfrm>
            <a:off x="2501012" y="3588557"/>
            <a:ext cx="4102612" cy="655137"/>
          </a:xfrm>
          <a:prstGeom prst="rect">
            <a:avLst/>
          </a:prstGeom>
          <a:noFill/>
          <a:ln>
            <a:noFill/>
          </a:ln>
        </p:spPr>
      </p:pic>
      <p:sp>
        <p:nvSpPr>
          <p:cNvPr id="283" name="Google Shape;283;p36"/>
          <p:cNvSpPr/>
          <p:nvPr/>
        </p:nvSpPr>
        <p:spPr>
          <a:xfrm>
            <a:off x="2575103" y="1302367"/>
            <a:ext cx="1735800" cy="6207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4" name="Google Shape;284;p36"/>
          <p:cNvSpPr txBox="1"/>
          <p:nvPr/>
        </p:nvSpPr>
        <p:spPr>
          <a:xfrm>
            <a:off x="2790317" y="1162700"/>
            <a:ext cx="3551100" cy="3507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DATABRICKS COLLABORATIVE WORKSPACE</a:t>
            </a:r>
            <a:endParaRPr b="0" i="0" sz="1400" u="none" cap="none" strike="noStrike">
              <a:solidFill>
                <a:srgbClr val="FFFFFF"/>
              </a:solidFill>
              <a:latin typeface="Arial"/>
              <a:ea typeface="Arial"/>
              <a:cs typeface="Arial"/>
              <a:sym typeface="Arial"/>
            </a:endParaRPr>
          </a:p>
        </p:txBody>
      </p:sp>
      <p:sp>
        <p:nvSpPr>
          <p:cNvPr id="285" name="Google Shape;285;p36"/>
          <p:cNvSpPr txBox="1"/>
          <p:nvPr/>
        </p:nvSpPr>
        <p:spPr>
          <a:xfrm>
            <a:off x="2742362" y="3639056"/>
            <a:ext cx="3537900" cy="264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DATABRICKS CLOUD SERVICE</a:t>
            </a:r>
            <a:endParaRPr b="0" i="0" sz="1400" u="none" cap="none" strike="noStrike">
              <a:solidFill>
                <a:srgbClr val="FFFFFF"/>
              </a:solidFill>
              <a:latin typeface="Arial"/>
              <a:ea typeface="Arial"/>
              <a:cs typeface="Arial"/>
              <a:sym typeface="Arial"/>
            </a:endParaRPr>
          </a:p>
        </p:txBody>
      </p:sp>
      <p:pic>
        <p:nvPicPr>
          <p:cNvPr id="286" name="Google Shape;286;p36"/>
          <p:cNvPicPr preferRelativeResize="0"/>
          <p:nvPr/>
        </p:nvPicPr>
        <p:blipFill rotWithShape="1">
          <a:blip r:embed="rId10">
            <a:alphaModFix/>
          </a:blip>
          <a:srcRect b="0" l="0" r="0" t="0"/>
          <a:stretch/>
        </p:blipFill>
        <p:spPr>
          <a:xfrm>
            <a:off x="4244660" y="3944062"/>
            <a:ext cx="571817" cy="165553"/>
          </a:xfrm>
          <a:prstGeom prst="rect">
            <a:avLst/>
          </a:prstGeom>
          <a:noFill/>
          <a:ln>
            <a:noFill/>
          </a:ln>
        </p:spPr>
      </p:pic>
      <p:sp>
        <p:nvSpPr>
          <p:cNvPr id="287" name="Google Shape;287;p36"/>
          <p:cNvSpPr txBox="1"/>
          <p:nvPr/>
        </p:nvSpPr>
        <p:spPr>
          <a:xfrm>
            <a:off x="3471512" y="1785632"/>
            <a:ext cx="571800" cy="2196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Apis</a:t>
            </a:r>
            <a:endParaRPr b="0" i="0" sz="800" u="none" cap="none" strike="noStrike">
              <a:solidFill>
                <a:schemeClr val="lt1"/>
              </a:solidFill>
              <a:latin typeface="Arial"/>
              <a:ea typeface="Arial"/>
              <a:cs typeface="Arial"/>
              <a:sym typeface="Arial"/>
            </a:endParaRPr>
          </a:p>
        </p:txBody>
      </p:sp>
      <p:sp>
        <p:nvSpPr>
          <p:cNvPr id="288" name="Google Shape;288;p36"/>
          <p:cNvSpPr txBox="1"/>
          <p:nvPr/>
        </p:nvSpPr>
        <p:spPr>
          <a:xfrm>
            <a:off x="3541506" y="1578520"/>
            <a:ext cx="571800" cy="2196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Jobs</a:t>
            </a:r>
            <a:endParaRPr b="0" i="0" sz="800" u="none" cap="none" strike="noStrike">
              <a:solidFill>
                <a:schemeClr val="lt1"/>
              </a:solidFill>
              <a:latin typeface="Arial"/>
              <a:ea typeface="Arial"/>
              <a:cs typeface="Arial"/>
              <a:sym typeface="Arial"/>
            </a:endParaRPr>
          </a:p>
        </p:txBody>
      </p:sp>
      <p:sp>
        <p:nvSpPr>
          <p:cNvPr id="289" name="Google Shape;289;p36"/>
          <p:cNvSpPr txBox="1"/>
          <p:nvPr/>
        </p:nvSpPr>
        <p:spPr>
          <a:xfrm>
            <a:off x="4723647" y="1629839"/>
            <a:ext cx="571800" cy="219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Models</a:t>
            </a:r>
            <a:endParaRPr b="0" i="0" sz="800" u="none" cap="none" strike="noStrike">
              <a:solidFill>
                <a:schemeClr val="lt1"/>
              </a:solidFill>
              <a:latin typeface="Arial"/>
              <a:ea typeface="Arial"/>
              <a:cs typeface="Arial"/>
              <a:sym typeface="Arial"/>
            </a:endParaRPr>
          </a:p>
        </p:txBody>
      </p:sp>
      <p:sp>
        <p:nvSpPr>
          <p:cNvPr id="290" name="Google Shape;290;p36"/>
          <p:cNvSpPr txBox="1"/>
          <p:nvPr/>
        </p:nvSpPr>
        <p:spPr>
          <a:xfrm>
            <a:off x="4499051" y="1441645"/>
            <a:ext cx="679200" cy="264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Notebooks</a:t>
            </a:r>
            <a:endParaRPr b="0" i="0" sz="800" u="none" cap="none" strike="noStrike">
              <a:solidFill>
                <a:schemeClr val="lt1"/>
              </a:solidFill>
              <a:latin typeface="Arial"/>
              <a:ea typeface="Arial"/>
              <a:cs typeface="Arial"/>
              <a:sym typeface="Arial"/>
            </a:endParaRPr>
          </a:p>
        </p:txBody>
      </p:sp>
      <p:sp>
        <p:nvSpPr>
          <p:cNvPr id="291" name="Google Shape;291;p36"/>
          <p:cNvSpPr txBox="1"/>
          <p:nvPr/>
        </p:nvSpPr>
        <p:spPr>
          <a:xfrm>
            <a:off x="4849433" y="1849129"/>
            <a:ext cx="679200" cy="264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Dashboards</a:t>
            </a:r>
            <a:endParaRPr b="0" i="0" sz="800" u="none" cap="none" strike="noStrike">
              <a:solidFill>
                <a:schemeClr val="lt1"/>
              </a:solidFill>
              <a:latin typeface="Arial"/>
              <a:ea typeface="Arial"/>
              <a:cs typeface="Arial"/>
              <a:sym typeface="Arial"/>
            </a:endParaRPr>
          </a:p>
        </p:txBody>
      </p:sp>
      <p:pic>
        <p:nvPicPr>
          <p:cNvPr id="292" name="Google Shape;292;p36"/>
          <p:cNvPicPr preferRelativeResize="0"/>
          <p:nvPr/>
        </p:nvPicPr>
        <p:blipFill rotWithShape="1">
          <a:blip r:embed="rId11">
            <a:alphaModFix/>
          </a:blip>
          <a:srcRect b="0" l="0" r="0" t="0"/>
          <a:stretch/>
        </p:blipFill>
        <p:spPr>
          <a:xfrm>
            <a:off x="2501012" y="2449139"/>
            <a:ext cx="4102613" cy="1167806"/>
          </a:xfrm>
          <a:prstGeom prst="rect">
            <a:avLst/>
          </a:prstGeom>
          <a:noFill/>
          <a:ln>
            <a:noFill/>
          </a:ln>
        </p:spPr>
      </p:pic>
      <p:sp>
        <p:nvSpPr>
          <p:cNvPr id="293" name="Google Shape;293;p36"/>
          <p:cNvSpPr txBox="1"/>
          <p:nvPr/>
        </p:nvSpPr>
        <p:spPr>
          <a:xfrm>
            <a:off x="2800667" y="2513086"/>
            <a:ext cx="3530400" cy="264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DATABRICKS RUNTIME</a:t>
            </a:r>
            <a:endParaRPr b="0" i="0" sz="1400" u="none" cap="none" strike="noStrike">
              <a:solidFill>
                <a:srgbClr val="FFFFFF"/>
              </a:solidFill>
              <a:latin typeface="Arial"/>
              <a:ea typeface="Arial"/>
              <a:cs typeface="Arial"/>
              <a:sym typeface="Arial"/>
            </a:endParaRPr>
          </a:p>
        </p:txBody>
      </p:sp>
      <p:sp>
        <p:nvSpPr>
          <p:cNvPr id="294" name="Google Shape;294;p36"/>
          <p:cNvSpPr txBox="1"/>
          <p:nvPr/>
        </p:nvSpPr>
        <p:spPr>
          <a:xfrm>
            <a:off x="2664962" y="2852273"/>
            <a:ext cx="1095600" cy="219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for Big Data</a:t>
            </a:r>
            <a:endParaRPr b="0" i="0" sz="1100" u="none" cap="none" strike="noStrike">
              <a:solidFill>
                <a:srgbClr val="FFFFFF"/>
              </a:solidFill>
              <a:latin typeface="Arial"/>
              <a:ea typeface="Arial"/>
              <a:cs typeface="Arial"/>
              <a:sym typeface="Arial"/>
            </a:endParaRPr>
          </a:p>
        </p:txBody>
      </p:sp>
      <p:sp>
        <p:nvSpPr>
          <p:cNvPr id="295" name="Google Shape;295;p36"/>
          <p:cNvSpPr txBox="1"/>
          <p:nvPr/>
        </p:nvSpPr>
        <p:spPr>
          <a:xfrm>
            <a:off x="5357030" y="2568722"/>
            <a:ext cx="1202100" cy="2196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800"/>
              <a:buFont typeface="Arial"/>
              <a:buNone/>
            </a:pPr>
            <a:r>
              <a:t/>
            </a:r>
            <a:endParaRPr b="1" i="0" sz="800" u="none" cap="none" strike="noStrike">
              <a:solidFill>
                <a:schemeClr val="lt1"/>
              </a:solidFill>
              <a:latin typeface="Arial"/>
              <a:ea typeface="Arial"/>
              <a:cs typeface="Arial"/>
              <a:sym typeface="Arial"/>
            </a:endParaRPr>
          </a:p>
        </p:txBody>
      </p:sp>
      <p:pic>
        <p:nvPicPr>
          <p:cNvPr id="296" name="Google Shape;296;p36"/>
          <p:cNvPicPr preferRelativeResize="0"/>
          <p:nvPr/>
        </p:nvPicPr>
        <p:blipFill rotWithShape="1">
          <a:blip r:embed="rId12">
            <a:alphaModFix/>
          </a:blip>
          <a:srcRect b="0" l="0" r="0" t="0"/>
          <a:stretch/>
        </p:blipFill>
        <p:spPr>
          <a:xfrm>
            <a:off x="4157453" y="3062017"/>
            <a:ext cx="679050" cy="351940"/>
          </a:xfrm>
          <a:prstGeom prst="rect">
            <a:avLst/>
          </a:prstGeom>
          <a:noFill/>
          <a:ln>
            <a:noFill/>
          </a:ln>
        </p:spPr>
      </p:pic>
      <p:pic>
        <p:nvPicPr>
          <p:cNvPr id="297" name="Google Shape;297;p36"/>
          <p:cNvPicPr preferRelativeResize="0"/>
          <p:nvPr/>
        </p:nvPicPr>
        <p:blipFill rotWithShape="1">
          <a:blip r:embed="rId13">
            <a:alphaModFix/>
          </a:blip>
          <a:srcRect b="0" l="0" r="0" t="0"/>
          <a:stretch/>
        </p:blipFill>
        <p:spPr>
          <a:xfrm>
            <a:off x="4440569" y="2879144"/>
            <a:ext cx="180000" cy="8276"/>
          </a:xfrm>
          <a:prstGeom prst="rect">
            <a:avLst/>
          </a:prstGeom>
          <a:noFill/>
          <a:ln>
            <a:noFill/>
          </a:ln>
        </p:spPr>
      </p:pic>
      <p:grpSp>
        <p:nvGrpSpPr>
          <p:cNvPr id="298" name="Google Shape;298;p36"/>
          <p:cNvGrpSpPr/>
          <p:nvPr/>
        </p:nvGrpSpPr>
        <p:grpSpPr>
          <a:xfrm>
            <a:off x="5127512" y="2849432"/>
            <a:ext cx="1443375" cy="586774"/>
            <a:chOff x="2007000" y="3254075"/>
            <a:chExt cx="1924500" cy="782365"/>
          </a:xfrm>
        </p:grpSpPr>
        <p:pic>
          <p:nvPicPr>
            <p:cNvPr id="299" name="Google Shape;299;p36"/>
            <p:cNvPicPr preferRelativeResize="0"/>
            <p:nvPr/>
          </p:nvPicPr>
          <p:blipFill rotWithShape="1">
            <a:blip r:embed="rId14">
              <a:alphaModFix/>
            </a:blip>
            <a:srcRect b="0" l="-590" r="590" t="0"/>
            <a:stretch/>
          </p:blipFill>
          <p:spPr>
            <a:xfrm>
              <a:off x="2340767" y="3709976"/>
              <a:ext cx="828676" cy="149579"/>
            </a:xfrm>
            <a:prstGeom prst="rect">
              <a:avLst/>
            </a:prstGeom>
            <a:noFill/>
            <a:ln>
              <a:noFill/>
            </a:ln>
          </p:spPr>
        </p:pic>
        <p:pic>
          <p:nvPicPr>
            <p:cNvPr id="300" name="Google Shape;300;p36"/>
            <p:cNvPicPr preferRelativeResize="0"/>
            <p:nvPr/>
          </p:nvPicPr>
          <p:blipFill rotWithShape="1">
            <a:blip r:embed="rId15">
              <a:alphaModFix/>
            </a:blip>
            <a:srcRect b="0" l="0" r="0" t="0"/>
            <a:stretch/>
          </p:blipFill>
          <p:spPr>
            <a:xfrm>
              <a:off x="3180077" y="3665694"/>
              <a:ext cx="420317" cy="238125"/>
            </a:xfrm>
            <a:prstGeom prst="rect">
              <a:avLst/>
            </a:prstGeom>
            <a:noFill/>
            <a:ln>
              <a:noFill/>
            </a:ln>
          </p:spPr>
        </p:pic>
        <p:pic>
          <p:nvPicPr>
            <p:cNvPr id="301" name="Google Shape;301;p36"/>
            <p:cNvPicPr preferRelativeResize="0"/>
            <p:nvPr/>
          </p:nvPicPr>
          <p:blipFill rotWithShape="1">
            <a:blip r:embed="rId16">
              <a:alphaModFix/>
            </a:blip>
            <a:srcRect b="0" l="0" r="0" t="0"/>
            <a:stretch/>
          </p:blipFill>
          <p:spPr>
            <a:xfrm>
              <a:off x="2409119" y="3886865"/>
              <a:ext cx="468468" cy="149575"/>
            </a:xfrm>
            <a:prstGeom prst="rect">
              <a:avLst/>
            </a:prstGeom>
            <a:noFill/>
            <a:ln>
              <a:noFill/>
            </a:ln>
          </p:spPr>
        </p:pic>
        <p:pic>
          <p:nvPicPr>
            <p:cNvPr id="302" name="Google Shape;302;p36"/>
            <p:cNvPicPr preferRelativeResize="0"/>
            <p:nvPr/>
          </p:nvPicPr>
          <p:blipFill rotWithShape="1">
            <a:blip r:embed="rId17">
              <a:alphaModFix/>
            </a:blip>
            <a:srcRect b="0" l="0" r="0" t="0"/>
            <a:stretch/>
          </p:blipFill>
          <p:spPr>
            <a:xfrm>
              <a:off x="2955270" y="3892491"/>
              <a:ext cx="762425" cy="132442"/>
            </a:xfrm>
            <a:prstGeom prst="rect">
              <a:avLst/>
            </a:prstGeom>
            <a:noFill/>
            <a:ln>
              <a:noFill/>
            </a:ln>
          </p:spPr>
        </p:pic>
        <p:sp>
          <p:nvSpPr>
            <p:cNvPr id="303" name="Google Shape;303;p36"/>
            <p:cNvSpPr txBox="1"/>
            <p:nvPr/>
          </p:nvSpPr>
          <p:spPr>
            <a:xfrm>
              <a:off x="2007000" y="3254075"/>
              <a:ext cx="1924500" cy="3522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for Machine Learning</a:t>
              </a:r>
              <a:endParaRPr b="0" i="0" sz="1100" u="none" cap="none" strike="noStrike">
                <a:solidFill>
                  <a:srgbClr val="FFFFFF"/>
                </a:solidFill>
                <a:latin typeface="Arial"/>
                <a:ea typeface="Arial"/>
                <a:cs typeface="Arial"/>
                <a:sym typeface="Arial"/>
              </a:endParaRPr>
            </a:p>
          </p:txBody>
        </p:sp>
      </p:grpSp>
      <p:sp>
        <p:nvSpPr>
          <p:cNvPr id="304" name="Google Shape;304;p36"/>
          <p:cNvSpPr txBox="1"/>
          <p:nvPr/>
        </p:nvSpPr>
        <p:spPr>
          <a:xfrm>
            <a:off x="3022787" y="2178314"/>
            <a:ext cx="3127500" cy="264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DATA ENGINEERS 		DATA SCIENTISTS</a:t>
            </a:r>
            <a:endParaRPr b="0" i="0" sz="900" u="none" cap="none" strike="noStrike">
              <a:solidFill>
                <a:schemeClr val="lt1"/>
              </a:solidFill>
              <a:latin typeface="Arial"/>
              <a:ea typeface="Arial"/>
              <a:cs typeface="Arial"/>
              <a:sym typeface="Arial"/>
            </a:endParaRPr>
          </a:p>
        </p:txBody>
      </p:sp>
      <p:sp>
        <p:nvSpPr>
          <p:cNvPr id="305" name="Google Shape;305;p36"/>
          <p:cNvSpPr txBox="1"/>
          <p:nvPr/>
        </p:nvSpPr>
        <p:spPr>
          <a:xfrm>
            <a:off x="2664962" y="3142036"/>
            <a:ext cx="1095600" cy="219600"/>
          </a:xfrm>
          <a:prstGeom prst="rect">
            <a:avLst/>
          </a:prstGeom>
          <a:noFill/>
          <a:ln>
            <a:noFill/>
          </a:ln>
        </p:spPr>
        <p:txBody>
          <a:bodyPr anchorCtr="0" anchor="t" bIns="68575" lIns="68575" spcFirstLastPara="1" rIns="68575" wrap="square" tIns="68575">
            <a:noAutofit/>
          </a:bodyPr>
          <a:lstStyle/>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Batch &amp; Streaming</a:t>
            </a:r>
            <a:endParaRPr b="0" i="0" sz="6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Data Lakes &amp; Data Warehouses</a:t>
            </a:r>
            <a:endParaRPr b="0" i="0" sz="6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7"/>
          <p:cNvSpPr txBox="1"/>
          <p:nvPr>
            <p:ph type="title"/>
          </p:nvPr>
        </p:nvSpPr>
        <p:spPr>
          <a:xfrm>
            <a:off x="201930" y="217135"/>
            <a:ext cx="8742000" cy="674700"/>
          </a:xfrm>
          <a:prstGeom prst="rect">
            <a:avLst/>
          </a:prstGeom>
          <a:noFill/>
          <a:ln>
            <a:noFill/>
          </a:ln>
        </p:spPr>
        <p:txBody>
          <a:bodyPr anchorCtr="0" anchor="t" bIns="68575" lIns="109725" spcFirstLastPara="1" rIns="109725" wrap="square" tIns="68575">
            <a:noAutofit/>
          </a:bodyPr>
          <a:lstStyle/>
          <a:p>
            <a:pPr indent="0" lvl="0" marL="0" rtl="0" algn="l">
              <a:lnSpc>
                <a:spcPct val="90000"/>
              </a:lnSpc>
              <a:spcBef>
                <a:spcPts val="0"/>
              </a:spcBef>
              <a:spcAft>
                <a:spcPts val="0"/>
              </a:spcAft>
              <a:buClr>
                <a:schemeClr val="dk2"/>
              </a:buClr>
              <a:buSzPts val="3300"/>
              <a:buFont typeface="Quattrocento Sans"/>
              <a:buNone/>
            </a:pPr>
            <a:r>
              <a:rPr lang="en"/>
              <a:t>What is Azure Databricks?</a:t>
            </a:r>
            <a:endParaRPr/>
          </a:p>
        </p:txBody>
      </p:sp>
      <p:sp>
        <p:nvSpPr>
          <p:cNvPr id="315" name="Google Shape;315;p37"/>
          <p:cNvSpPr/>
          <p:nvPr/>
        </p:nvSpPr>
        <p:spPr>
          <a:xfrm>
            <a:off x="809897" y="927068"/>
            <a:ext cx="7524300" cy="2562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78D7"/>
              </a:buClr>
              <a:buSzPts val="1400"/>
              <a:buFont typeface="Quattrocento Sans"/>
              <a:buNone/>
            </a:pPr>
            <a:r>
              <a:rPr b="0" i="0" lang="en" sz="1400" u="none" cap="none" strike="noStrike">
                <a:solidFill>
                  <a:srgbClr val="0078D7"/>
                </a:solidFill>
                <a:latin typeface="Quattrocento Sans"/>
                <a:ea typeface="Quattrocento Sans"/>
                <a:cs typeface="Quattrocento Sans"/>
                <a:sym typeface="Quattrocento Sans"/>
              </a:rPr>
              <a:t>A fast, easy and collaborative Apache® Spark™ based analytics platform optimized for Azure</a:t>
            </a:r>
            <a:endParaRPr b="0" i="0" sz="1100" u="none" cap="none" strike="noStrike">
              <a:solidFill>
                <a:srgbClr val="000000"/>
              </a:solidFill>
              <a:latin typeface="Arial"/>
              <a:ea typeface="Arial"/>
              <a:cs typeface="Arial"/>
              <a:sym typeface="Arial"/>
            </a:endParaRPr>
          </a:p>
        </p:txBody>
      </p:sp>
      <p:sp>
        <p:nvSpPr>
          <p:cNvPr id="316" name="Google Shape;316;p37"/>
          <p:cNvSpPr/>
          <p:nvPr/>
        </p:nvSpPr>
        <p:spPr>
          <a:xfrm>
            <a:off x="1867988" y="1957663"/>
            <a:ext cx="2302800" cy="471000"/>
          </a:xfrm>
          <a:prstGeom prst="rect">
            <a:avLst/>
          </a:prstGeom>
          <a:noFill/>
          <a:ln>
            <a:noFill/>
          </a:ln>
        </p:spPr>
        <p:txBody>
          <a:bodyPr anchorCtr="0" anchor="ctr" bIns="109725" lIns="137150" spcFirstLastPara="1" rIns="137150" wrap="square" tIns="109725">
            <a:noAutofit/>
          </a:bodyPr>
          <a:lstStyle/>
          <a:p>
            <a:pPr indent="0" lvl="0" marL="0" marR="0" rtl="0" algn="ctr">
              <a:lnSpc>
                <a:spcPct val="90000"/>
              </a:lnSpc>
              <a:spcBef>
                <a:spcPts val="0"/>
              </a:spcBef>
              <a:spcAft>
                <a:spcPts val="0"/>
              </a:spcAft>
              <a:buClr>
                <a:srgbClr val="505050"/>
              </a:buClr>
              <a:buSzPts val="1800"/>
              <a:buFont typeface="Quattrocento Sans"/>
              <a:buNone/>
            </a:pPr>
            <a:r>
              <a:rPr b="0" i="0" lang="en" sz="1800" u="none" cap="none" strike="noStrike">
                <a:solidFill>
                  <a:srgbClr val="505050"/>
                </a:solidFill>
                <a:latin typeface="Quattrocento Sans"/>
                <a:ea typeface="Quattrocento Sans"/>
                <a:cs typeface="Quattrocento Sans"/>
                <a:sym typeface="Quattrocento Sans"/>
              </a:rPr>
              <a:t>Best of Databricks</a:t>
            </a:r>
            <a:endParaRPr b="0" i="0" sz="1100" u="none" cap="none" strike="noStrike">
              <a:solidFill>
                <a:srgbClr val="000000"/>
              </a:solidFill>
              <a:latin typeface="Arial"/>
              <a:ea typeface="Arial"/>
              <a:cs typeface="Arial"/>
              <a:sym typeface="Arial"/>
            </a:endParaRPr>
          </a:p>
        </p:txBody>
      </p:sp>
      <p:sp>
        <p:nvSpPr>
          <p:cNvPr id="317" name="Google Shape;317;p37"/>
          <p:cNvSpPr/>
          <p:nvPr/>
        </p:nvSpPr>
        <p:spPr>
          <a:xfrm>
            <a:off x="4973444" y="1981429"/>
            <a:ext cx="2302800" cy="471000"/>
          </a:xfrm>
          <a:prstGeom prst="rect">
            <a:avLst/>
          </a:prstGeom>
          <a:noFill/>
          <a:ln>
            <a:noFill/>
          </a:ln>
        </p:spPr>
        <p:txBody>
          <a:bodyPr anchorCtr="0" anchor="ctr" bIns="109725" lIns="137150" spcFirstLastPara="1" rIns="137150" wrap="square" tIns="109725">
            <a:noAutofit/>
          </a:bodyPr>
          <a:lstStyle/>
          <a:p>
            <a:pPr indent="0" lvl="0" marL="0" marR="0" rtl="0" algn="ctr">
              <a:lnSpc>
                <a:spcPct val="90000"/>
              </a:lnSpc>
              <a:spcBef>
                <a:spcPts val="0"/>
              </a:spcBef>
              <a:spcAft>
                <a:spcPts val="0"/>
              </a:spcAft>
              <a:buClr>
                <a:srgbClr val="505050"/>
              </a:buClr>
              <a:buSzPts val="1800"/>
              <a:buFont typeface="Quattrocento Sans"/>
              <a:buNone/>
            </a:pPr>
            <a:r>
              <a:rPr b="0" i="0" lang="en" sz="1800" u="none" cap="none" strike="noStrike">
                <a:solidFill>
                  <a:srgbClr val="505050"/>
                </a:solidFill>
                <a:latin typeface="Quattrocento Sans"/>
                <a:ea typeface="Quattrocento Sans"/>
                <a:cs typeface="Quattrocento Sans"/>
                <a:sym typeface="Quattrocento Sans"/>
              </a:rPr>
              <a:t>Best of Microsoft</a:t>
            </a:r>
            <a:endParaRPr b="0" i="0" sz="1100" u="none" cap="none" strike="noStrike">
              <a:solidFill>
                <a:srgbClr val="000000"/>
              </a:solidFill>
              <a:latin typeface="Arial"/>
              <a:ea typeface="Arial"/>
              <a:cs typeface="Arial"/>
              <a:sym typeface="Arial"/>
            </a:endParaRPr>
          </a:p>
        </p:txBody>
      </p:sp>
      <p:sp>
        <p:nvSpPr>
          <p:cNvPr id="318" name="Google Shape;318;p37"/>
          <p:cNvSpPr/>
          <p:nvPr/>
        </p:nvSpPr>
        <p:spPr>
          <a:xfrm>
            <a:off x="4430832" y="1813746"/>
            <a:ext cx="300300" cy="287700"/>
          </a:xfrm>
          <a:prstGeom prst="mathPlus">
            <a:avLst>
              <a:gd fmla="val 4595" name="adj1"/>
            </a:avLst>
          </a:prstGeom>
          <a:solidFill>
            <a:schemeClr val="dk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319" name="Google Shape;319;p37"/>
          <p:cNvPicPr preferRelativeResize="0"/>
          <p:nvPr/>
        </p:nvPicPr>
        <p:blipFill rotWithShape="1">
          <a:blip r:embed="rId3">
            <a:alphaModFix/>
          </a:blip>
          <a:srcRect b="0" l="0" r="0" t="0"/>
          <a:stretch/>
        </p:blipFill>
        <p:spPr>
          <a:xfrm>
            <a:off x="5678069" y="1746911"/>
            <a:ext cx="893317" cy="328601"/>
          </a:xfrm>
          <a:prstGeom prst="rect">
            <a:avLst/>
          </a:prstGeom>
          <a:noFill/>
          <a:ln>
            <a:noFill/>
          </a:ln>
        </p:spPr>
      </p:pic>
      <p:pic>
        <p:nvPicPr>
          <p:cNvPr descr="Image result for databricks logo" id="320" name="Google Shape;320;p37"/>
          <p:cNvPicPr preferRelativeResize="0"/>
          <p:nvPr/>
        </p:nvPicPr>
        <p:blipFill rotWithShape="1">
          <a:blip r:embed="rId4">
            <a:alphaModFix/>
          </a:blip>
          <a:srcRect b="0" l="0" r="0" t="0"/>
          <a:stretch/>
        </p:blipFill>
        <p:spPr>
          <a:xfrm>
            <a:off x="2619222" y="1819436"/>
            <a:ext cx="800100" cy="136017"/>
          </a:xfrm>
          <a:prstGeom prst="rect">
            <a:avLst/>
          </a:prstGeom>
          <a:noFill/>
          <a:ln>
            <a:noFill/>
          </a:ln>
        </p:spPr>
      </p:pic>
      <p:grpSp>
        <p:nvGrpSpPr>
          <p:cNvPr id="321" name="Google Shape;321;p37"/>
          <p:cNvGrpSpPr/>
          <p:nvPr/>
        </p:nvGrpSpPr>
        <p:grpSpPr>
          <a:xfrm>
            <a:off x="1877584" y="2216852"/>
            <a:ext cx="5312942" cy="559912"/>
            <a:chOff x="3496867" y="2755006"/>
            <a:chExt cx="5207745" cy="438218"/>
          </a:xfrm>
        </p:grpSpPr>
        <p:sp>
          <p:nvSpPr>
            <p:cNvPr id="322" name="Google Shape;322;p37"/>
            <p:cNvSpPr/>
            <p:nvPr/>
          </p:nvSpPr>
          <p:spPr>
            <a:xfrm rot="10800000">
              <a:off x="3496867" y="2755006"/>
              <a:ext cx="5207745" cy="159218"/>
            </a:xfrm>
            <a:custGeom>
              <a:rect b="b" l="l" r="r" t="t"/>
              <a:pathLst>
                <a:path extrusionOk="0" h="368135" w="9096498">
                  <a:moveTo>
                    <a:pt x="0" y="356260"/>
                  </a:moveTo>
                  <a:lnTo>
                    <a:pt x="0" y="0"/>
                  </a:lnTo>
                  <a:lnTo>
                    <a:pt x="9096498" y="0"/>
                  </a:lnTo>
                  <a:lnTo>
                    <a:pt x="9096498" y="368135"/>
                  </a:lnTo>
                </a:path>
              </a:pathLst>
            </a:custGeom>
            <a:noFill/>
            <a:ln cap="flat" cmpd="sng" w="12700">
              <a:solidFill>
                <a:schemeClr val="dk2"/>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Quattrocento Sans"/>
                <a:buNone/>
              </a:pPr>
              <a:r>
                <a:t/>
              </a:r>
              <a:endParaRPr b="0" i="0" sz="1400" u="none" cap="none" strike="noStrike">
                <a:solidFill>
                  <a:srgbClr val="FFFFFF"/>
                </a:solidFill>
                <a:latin typeface="Calibri"/>
                <a:ea typeface="Calibri"/>
                <a:cs typeface="Calibri"/>
                <a:sym typeface="Calibri"/>
              </a:endParaRPr>
            </a:p>
          </p:txBody>
        </p:sp>
        <p:cxnSp>
          <p:nvCxnSpPr>
            <p:cNvPr id="323" name="Google Shape;323;p37"/>
            <p:cNvCxnSpPr/>
            <p:nvPr/>
          </p:nvCxnSpPr>
          <p:spPr>
            <a:xfrm>
              <a:off x="6096000" y="2914224"/>
              <a:ext cx="0" cy="279000"/>
            </a:xfrm>
            <a:prstGeom prst="straightConnector1">
              <a:avLst/>
            </a:prstGeom>
            <a:noFill/>
            <a:ln cap="flat" cmpd="sng" w="12700">
              <a:solidFill>
                <a:schemeClr val="dk2"/>
              </a:solidFill>
              <a:prstDash val="dash"/>
              <a:round/>
              <a:headEnd len="sm" w="sm" type="none"/>
              <a:tailEnd len="med" w="med" type="triangle"/>
            </a:ln>
          </p:spPr>
        </p:cxnSp>
      </p:grpSp>
      <p:grpSp>
        <p:nvGrpSpPr>
          <p:cNvPr id="324" name="Google Shape;324;p37"/>
          <p:cNvGrpSpPr/>
          <p:nvPr/>
        </p:nvGrpSpPr>
        <p:grpSpPr>
          <a:xfrm>
            <a:off x="1077522" y="3447475"/>
            <a:ext cx="148555" cy="221104"/>
            <a:chOff x="6068771" y="1750336"/>
            <a:chExt cx="1818300" cy="2706296"/>
          </a:xfrm>
        </p:grpSpPr>
        <p:sp>
          <p:nvSpPr>
            <p:cNvPr id="325" name="Google Shape;325;p37"/>
            <p:cNvSpPr/>
            <p:nvPr/>
          </p:nvSpPr>
          <p:spPr>
            <a:xfrm>
              <a:off x="6068771" y="1750336"/>
              <a:ext cx="1818300" cy="2706296"/>
            </a:xfrm>
            <a:custGeom>
              <a:rect b="b" l="l" r="r" t="t"/>
              <a:pathLst>
                <a:path extrusionOk="0" h="190" w="127">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cxnSp>
          <p:nvCxnSpPr>
            <p:cNvPr id="326" name="Google Shape;326;p37"/>
            <p:cNvCxnSpPr/>
            <p:nvPr/>
          </p:nvCxnSpPr>
          <p:spPr>
            <a:xfrm>
              <a:off x="6977921" y="1750336"/>
              <a:ext cx="0" cy="1454700"/>
            </a:xfrm>
            <a:prstGeom prst="straightConnector1">
              <a:avLst/>
            </a:prstGeom>
            <a:noFill/>
            <a:ln cap="flat" cmpd="sng" w="12700">
              <a:solidFill>
                <a:schemeClr val="dk1"/>
              </a:solidFill>
              <a:prstDash val="solid"/>
              <a:round/>
              <a:headEnd len="sm" w="sm" type="none"/>
              <a:tailEnd len="sm" w="sm" type="none"/>
            </a:ln>
          </p:spPr>
        </p:cxnSp>
        <p:sp>
          <p:nvSpPr>
            <p:cNvPr id="327" name="Google Shape;327;p37"/>
            <p:cNvSpPr/>
            <p:nvPr/>
          </p:nvSpPr>
          <p:spPr>
            <a:xfrm>
              <a:off x="6884892" y="2105537"/>
              <a:ext cx="186059" cy="668117"/>
            </a:xfrm>
            <a:custGeom>
              <a:rect b="b" l="l" r="r" t="t"/>
              <a:pathLst>
                <a:path extrusionOk="0" h="47" w="13">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grpSp>
      <p:sp>
        <p:nvSpPr>
          <p:cNvPr id="328" name="Google Shape;328;p37"/>
          <p:cNvSpPr/>
          <p:nvPr/>
        </p:nvSpPr>
        <p:spPr>
          <a:xfrm>
            <a:off x="1350857" y="3041157"/>
            <a:ext cx="6980400" cy="1800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rgbClr val="505050"/>
              </a:buClr>
              <a:buSzPts val="900"/>
              <a:buFont typeface="Quattrocento Sans"/>
              <a:buNone/>
            </a:pPr>
            <a:r>
              <a:rPr b="0" i="0" lang="en" sz="900" u="none" cap="none" strike="noStrike">
                <a:solidFill>
                  <a:srgbClr val="505050"/>
                </a:solidFill>
                <a:latin typeface="Quattrocento Sans"/>
                <a:ea typeface="Quattrocento Sans"/>
                <a:cs typeface="Quattrocento Sans"/>
                <a:sym typeface="Quattrocento Sans"/>
              </a:rPr>
              <a:t>Designed in collaboration with the founders of Apache Spark </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1400"/>
              </a:spcBef>
              <a:spcAft>
                <a:spcPts val="0"/>
              </a:spcAft>
              <a:buClr>
                <a:srgbClr val="505050"/>
              </a:buClr>
              <a:buSzPts val="900"/>
              <a:buFont typeface="Quattrocento Sans"/>
              <a:buNone/>
            </a:pPr>
            <a:r>
              <a:rPr b="0" i="0" lang="en" sz="900" u="none" cap="none" strike="noStrike">
                <a:solidFill>
                  <a:srgbClr val="505050"/>
                </a:solidFill>
                <a:latin typeface="Quattrocento Sans"/>
                <a:ea typeface="Quattrocento Sans"/>
                <a:cs typeface="Quattrocento Sans"/>
                <a:sym typeface="Quattrocento Sans"/>
              </a:rPr>
              <a:t>One-click set up; streamlined workflows</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1400"/>
              </a:spcBef>
              <a:spcAft>
                <a:spcPts val="0"/>
              </a:spcAft>
              <a:buClr>
                <a:srgbClr val="505050"/>
              </a:buClr>
              <a:buSzPts val="900"/>
              <a:buFont typeface="Quattrocento Sans"/>
              <a:buNone/>
            </a:pPr>
            <a:r>
              <a:rPr b="0" i="0" lang="en" sz="900" u="none" cap="none" strike="noStrike">
                <a:solidFill>
                  <a:srgbClr val="505050"/>
                </a:solidFill>
                <a:latin typeface="Quattrocento Sans"/>
                <a:ea typeface="Quattrocento Sans"/>
                <a:cs typeface="Quattrocento Sans"/>
                <a:sym typeface="Quattrocento Sans"/>
              </a:rPr>
              <a:t>Interactive workspace that enables collaboration between data scientists, data engineers, and business analysts. </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1400"/>
              </a:spcBef>
              <a:spcAft>
                <a:spcPts val="0"/>
              </a:spcAft>
              <a:buClr>
                <a:srgbClr val="505050"/>
              </a:buClr>
              <a:buSzPts val="900"/>
              <a:buFont typeface="Quattrocento Sans"/>
              <a:buNone/>
            </a:pPr>
            <a:r>
              <a:rPr b="0" i="0" lang="en" sz="900" u="none" cap="none" strike="noStrike">
                <a:solidFill>
                  <a:srgbClr val="505050"/>
                </a:solidFill>
                <a:latin typeface="Quattrocento Sans"/>
                <a:ea typeface="Quattrocento Sans"/>
                <a:cs typeface="Quattrocento Sans"/>
                <a:sym typeface="Quattrocento Sans"/>
              </a:rPr>
              <a:t>Native integration with Azure services (Power BI, SQL DW, Cosmos DB, Blob Storage)</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1400"/>
              </a:spcBef>
              <a:spcAft>
                <a:spcPts val="0"/>
              </a:spcAft>
              <a:buClr>
                <a:srgbClr val="505050"/>
              </a:buClr>
              <a:buSzPts val="900"/>
              <a:buFont typeface="Quattrocento Sans"/>
              <a:buNone/>
            </a:pPr>
            <a:r>
              <a:rPr b="0" i="0" lang="en" sz="900" u="none" cap="none" strike="noStrike">
                <a:solidFill>
                  <a:srgbClr val="505050"/>
                </a:solidFill>
                <a:latin typeface="Quattrocento Sans"/>
                <a:ea typeface="Quattrocento Sans"/>
                <a:cs typeface="Quattrocento Sans"/>
                <a:sym typeface="Quattrocento Sans"/>
              </a:rPr>
              <a:t>Enterprise-grade Azure security (Active Directory integration, compliance, enterprise-grade SLAs)</a:t>
            </a:r>
            <a:endParaRPr b="0" i="0" sz="1100" u="none" cap="none" strike="noStrike">
              <a:solidFill>
                <a:srgbClr val="000000"/>
              </a:solidFill>
              <a:latin typeface="Arial"/>
              <a:ea typeface="Arial"/>
              <a:cs typeface="Arial"/>
              <a:sym typeface="Arial"/>
            </a:endParaRPr>
          </a:p>
        </p:txBody>
      </p:sp>
      <p:grpSp>
        <p:nvGrpSpPr>
          <p:cNvPr id="329" name="Google Shape;329;p37"/>
          <p:cNvGrpSpPr/>
          <p:nvPr/>
        </p:nvGrpSpPr>
        <p:grpSpPr>
          <a:xfrm>
            <a:off x="1038550" y="3827719"/>
            <a:ext cx="279127" cy="233112"/>
            <a:chOff x="2065" y="3150"/>
            <a:chExt cx="825" cy="689"/>
          </a:xfrm>
        </p:grpSpPr>
        <p:sp>
          <p:nvSpPr>
            <p:cNvPr id="330" name="Google Shape;330;p37"/>
            <p:cNvSpPr/>
            <p:nvPr/>
          </p:nvSpPr>
          <p:spPr>
            <a:xfrm>
              <a:off x="2356" y="3185"/>
              <a:ext cx="187" cy="41"/>
            </a:xfrm>
            <a:custGeom>
              <a:rect b="b" l="l" r="r" t="t"/>
              <a:pathLst>
                <a:path extrusionOk="0" h="7" w="32">
                  <a:moveTo>
                    <a:pt x="0" y="1"/>
                  </a:moveTo>
                  <a:cubicBezTo>
                    <a:pt x="2" y="1"/>
                    <a:pt x="5" y="0"/>
                    <a:pt x="8" y="0"/>
                  </a:cubicBezTo>
                  <a:cubicBezTo>
                    <a:pt x="17" y="0"/>
                    <a:pt x="25" y="3"/>
                    <a:pt x="32" y="7"/>
                  </a:cubicBezTo>
                </a:path>
              </a:pathLst>
            </a:custGeom>
            <a:no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sp>
          <p:nvSpPr>
            <p:cNvPr id="331" name="Google Shape;331;p37"/>
            <p:cNvSpPr/>
            <p:nvPr/>
          </p:nvSpPr>
          <p:spPr>
            <a:xfrm>
              <a:off x="2123" y="3238"/>
              <a:ext cx="123" cy="175"/>
            </a:xfrm>
            <a:custGeom>
              <a:rect b="b" l="l" r="r" t="t"/>
              <a:pathLst>
                <a:path extrusionOk="0" h="30" w="21">
                  <a:moveTo>
                    <a:pt x="0" y="30"/>
                  </a:moveTo>
                  <a:cubicBezTo>
                    <a:pt x="3" y="17"/>
                    <a:pt x="11" y="7"/>
                    <a:pt x="21" y="0"/>
                  </a:cubicBezTo>
                </a:path>
              </a:pathLst>
            </a:custGeom>
            <a:no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505050"/>
                </a:buClr>
                <a:buSzPts val="1400"/>
                <a:buFont typeface="Quattrocento Sans"/>
                <a:buNone/>
              </a:pPr>
              <a:r>
                <a:rPr b="0" i="0" lang="en" sz="1400" u="none" cap="none" strike="noStrike">
                  <a:solidFill>
                    <a:srgbClr val="505050"/>
                  </a:solidFill>
                  <a:latin typeface="Quattrocento Sans"/>
                  <a:ea typeface="Quattrocento Sans"/>
                  <a:cs typeface="Quattrocento Sans"/>
                  <a:sym typeface="Quattrocento Sans"/>
                </a:rPr>
                <a:t> </a:t>
              </a:r>
              <a:endParaRPr b="0" i="0" sz="1100" u="none" cap="none" strike="noStrike">
                <a:solidFill>
                  <a:srgbClr val="000000"/>
                </a:solidFill>
                <a:latin typeface="Arial"/>
                <a:ea typeface="Arial"/>
                <a:cs typeface="Arial"/>
                <a:sym typeface="Arial"/>
              </a:endParaRPr>
            </a:p>
          </p:txBody>
        </p:sp>
        <p:sp>
          <p:nvSpPr>
            <p:cNvPr id="332" name="Google Shape;332;p37"/>
            <p:cNvSpPr/>
            <p:nvPr/>
          </p:nvSpPr>
          <p:spPr>
            <a:xfrm>
              <a:off x="2123" y="3530"/>
              <a:ext cx="105" cy="163"/>
            </a:xfrm>
            <a:custGeom>
              <a:rect b="b" l="l" r="r" t="t"/>
              <a:pathLst>
                <a:path extrusionOk="0" h="28" w="18">
                  <a:moveTo>
                    <a:pt x="18" y="28"/>
                  </a:moveTo>
                  <a:cubicBezTo>
                    <a:pt x="9" y="21"/>
                    <a:pt x="3" y="11"/>
                    <a:pt x="0" y="0"/>
                  </a:cubicBezTo>
                </a:path>
              </a:pathLst>
            </a:custGeom>
            <a:no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sp>
          <p:nvSpPr>
            <p:cNvPr id="333" name="Google Shape;333;p37"/>
            <p:cNvSpPr/>
            <p:nvPr/>
          </p:nvSpPr>
          <p:spPr>
            <a:xfrm>
              <a:off x="2590" y="3249"/>
              <a:ext cx="300" cy="300"/>
            </a:xfrm>
            <a:prstGeom prst="ellipse">
              <a:avLst/>
            </a:prstGeom>
            <a:no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sp>
          <p:nvSpPr>
            <p:cNvPr id="334" name="Google Shape;334;p37"/>
            <p:cNvSpPr/>
            <p:nvPr/>
          </p:nvSpPr>
          <p:spPr>
            <a:xfrm>
              <a:off x="2333" y="3436"/>
              <a:ext cx="300" cy="300"/>
            </a:xfrm>
            <a:prstGeom prst="ellipse">
              <a:avLst/>
            </a:prstGeom>
            <a:no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sp>
          <p:nvSpPr>
            <p:cNvPr id="335" name="Google Shape;335;p37"/>
            <p:cNvSpPr/>
            <p:nvPr/>
          </p:nvSpPr>
          <p:spPr>
            <a:xfrm>
              <a:off x="2240" y="3150"/>
              <a:ext cx="0" cy="0"/>
            </a:xfrm>
            <a:prstGeom prst="ellipse">
              <a:avLst/>
            </a:prstGeom>
            <a:no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sp>
          <p:nvSpPr>
            <p:cNvPr id="336" name="Google Shape;336;p37"/>
            <p:cNvSpPr/>
            <p:nvPr/>
          </p:nvSpPr>
          <p:spPr>
            <a:xfrm>
              <a:off x="2065" y="3413"/>
              <a:ext cx="0" cy="0"/>
            </a:xfrm>
            <a:prstGeom prst="ellipse">
              <a:avLst/>
            </a:prstGeom>
            <a:no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sp>
          <p:nvSpPr>
            <p:cNvPr id="337" name="Google Shape;337;p37"/>
            <p:cNvSpPr/>
            <p:nvPr/>
          </p:nvSpPr>
          <p:spPr>
            <a:xfrm>
              <a:off x="2287" y="3670"/>
              <a:ext cx="332" cy="169"/>
            </a:xfrm>
            <a:custGeom>
              <a:rect b="b" l="l" r="r" t="t"/>
              <a:pathLst>
                <a:path extrusionOk="0" h="29" w="57">
                  <a:moveTo>
                    <a:pt x="57" y="29"/>
                  </a:moveTo>
                  <a:cubicBezTo>
                    <a:pt x="57" y="13"/>
                    <a:pt x="44" y="0"/>
                    <a:pt x="28" y="0"/>
                  </a:cubicBezTo>
                  <a:cubicBezTo>
                    <a:pt x="13" y="0"/>
                    <a:pt x="0" y="13"/>
                    <a:pt x="0" y="29"/>
                  </a:cubicBezTo>
                </a:path>
              </a:pathLst>
            </a:custGeom>
            <a:no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sp>
          <p:nvSpPr>
            <p:cNvPr id="338" name="Google Shape;338;p37"/>
            <p:cNvSpPr/>
            <p:nvPr/>
          </p:nvSpPr>
          <p:spPr>
            <a:xfrm>
              <a:off x="2566" y="3436"/>
              <a:ext cx="233" cy="117"/>
            </a:xfrm>
            <a:custGeom>
              <a:rect b="b" l="l" r="r" t="t"/>
              <a:pathLst>
                <a:path extrusionOk="0" h="20" w="40">
                  <a:moveTo>
                    <a:pt x="40" y="20"/>
                  </a:moveTo>
                  <a:cubicBezTo>
                    <a:pt x="40" y="9"/>
                    <a:pt x="31" y="0"/>
                    <a:pt x="20" y="0"/>
                  </a:cubicBezTo>
                  <a:cubicBezTo>
                    <a:pt x="9" y="0"/>
                    <a:pt x="0" y="9"/>
                    <a:pt x="0" y="20"/>
                  </a:cubicBezTo>
                </a:path>
              </a:pathLst>
            </a:custGeom>
            <a:no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grpSp>
      <p:sp>
        <p:nvSpPr>
          <p:cNvPr id="339" name="Google Shape;339;p37"/>
          <p:cNvSpPr/>
          <p:nvPr/>
        </p:nvSpPr>
        <p:spPr>
          <a:xfrm>
            <a:off x="1078996" y="4623251"/>
            <a:ext cx="221555" cy="220418"/>
          </a:xfrm>
          <a:custGeom>
            <a:rect b="b" l="l" r="r" t="t"/>
            <a:pathLst>
              <a:path extrusionOk="0" h="328" w="330">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cap="rnd"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pic>
        <p:nvPicPr>
          <p:cNvPr id="340" name="Google Shape;340;p37"/>
          <p:cNvPicPr preferRelativeResize="0"/>
          <p:nvPr/>
        </p:nvPicPr>
        <p:blipFill rotWithShape="1">
          <a:blip r:embed="rId5">
            <a:alphaModFix/>
          </a:blip>
          <a:srcRect b="0" l="0" r="0" t="0"/>
          <a:stretch/>
        </p:blipFill>
        <p:spPr>
          <a:xfrm>
            <a:off x="999385" y="3084083"/>
            <a:ext cx="326319" cy="170682"/>
          </a:xfrm>
          <a:prstGeom prst="rect">
            <a:avLst/>
          </a:prstGeom>
          <a:noFill/>
          <a:ln>
            <a:noFill/>
          </a:ln>
        </p:spPr>
      </p:pic>
      <p:grpSp>
        <p:nvGrpSpPr>
          <p:cNvPr id="341" name="Google Shape;341;p37"/>
          <p:cNvGrpSpPr/>
          <p:nvPr/>
        </p:nvGrpSpPr>
        <p:grpSpPr>
          <a:xfrm rot="-899734">
            <a:off x="1034519" y="4231482"/>
            <a:ext cx="273432" cy="222491"/>
            <a:chOff x="-156824" y="2734367"/>
            <a:chExt cx="678973" cy="552444"/>
          </a:xfrm>
        </p:grpSpPr>
        <p:sp>
          <p:nvSpPr>
            <p:cNvPr id="342" name="Google Shape;342;p37"/>
            <p:cNvSpPr/>
            <p:nvPr/>
          </p:nvSpPr>
          <p:spPr>
            <a:xfrm>
              <a:off x="-156824" y="2970506"/>
              <a:ext cx="313648" cy="316305"/>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700"/>
                <a:buFont typeface="Quattrocento Sans"/>
                <a:buNone/>
              </a:pPr>
              <a:r>
                <a:t/>
              </a:r>
              <a:endParaRPr b="0" i="0" sz="700" u="none" cap="none" strike="noStrike">
                <a:solidFill>
                  <a:srgbClr val="505050"/>
                </a:solidFill>
                <a:latin typeface="Quattrocento Sans"/>
                <a:ea typeface="Quattrocento Sans"/>
                <a:cs typeface="Quattrocento Sans"/>
                <a:sym typeface="Quattrocento Sans"/>
              </a:endParaRPr>
            </a:p>
          </p:txBody>
        </p:sp>
        <p:sp>
          <p:nvSpPr>
            <p:cNvPr id="343" name="Google Shape;343;p37"/>
            <p:cNvSpPr/>
            <p:nvPr/>
          </p:nvSpPr>
          <p:spPr>
            <a:xfrm rot="1800000">
              <a:off x="150433" y="2791591"/>
              <a:ext cx="313650" cy="316306"/>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700"/>
                <a:buFont typeface="Quattrocento Sans"/>
                <a:buNone/>
              </a:pPr>
              <a:r>
                <a:t/>
              </a:r>
              <a:endParaRPr b="0" i="0" sz="700" u="none" cap="none" strike="noStrik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t>What is Azure Databricks?</a:t>
            </a:r>
            <a:endParaRPr/>
          </a:p>
        </p:txBody>
      </p:sp>
      <p:sp>
        <p:nvSpPr>
          <p:cNvPr id="349" name="Google Shape;349;p38"/>
          <p:cNvSpPr txBox="1"/>
          <p:nvPr>
            <p:ph idx="1" type="body"/>
          </p:nvPr>
        </p:nvSpPr>
        <p:spPr>
          <a:xfrm>
            <a:off x="311700" y="1152475"/>
            <a:ext cx="8520600" cy="3167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Azure Databricks is a unified, open analytics platform for building, deploying, sharing, and maintaining enterprise-grade data, analytics, and AI solutions at scale. The Databricks Data Intelligence Platform integrates with cloud storage and security in your cloud account, and manages and deploys cloud infrastructure on your behalf.</a:t>
            </a:r>
            <a:endParaRPr sz="1200">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The Azure Databricks workspace provides a unified interface and tools for most data tasks, including:</a:t>
            </a:r>
            <a:endParaRPr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Data processing workflows scheduling and management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Generating dashboards and visualizations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Managing security, governance, high availability, and disaster recovery</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Data discovery, annotation, and exploration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Machine learning (ML) modeling, tracking, and model serving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Generative AI solutions</a:t>
            </a:r>
            <a:endParaRPr sz="1200">
              <a:solidFill>
                <a:schemeClr val="dk1"/>
              </a:solidFill>
            </a:endParaRPr>
          </a:p>
          <a:p>
            <a:pPr indent="0" lvl="0" marL="0" rtl="0" algn="l">
              <a:spcBef>
                <a:spcPts val="1200"/>
              </a:spcBef>
              <a:spcAft>
                <a:spcPts val="1200"/>
              </a:spcAft>
              <a:buNone/>
            </a:pPr>
            <a:r>
              <a:t/>
            </a:r>
            <a:endParaRPr sz="1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Azure Databricks MLOPS</a:t>
            </a:r>
            <a:endParaRPr/>
          </a:p>
        </p:txBody>
      </p:sp>
      <p:pic>
        <p:nvPicPr>
          <p:cNvPr id="355" name="Google Shape;355;p39"/>
          <p:cNvPicPr preferRelativeResize="0"/>
          <p:nvPr/>
        </p:nvPicPr>
        <p:blipFill>
          <a:blip r:embed="rId3">
            <a:alphaModFix/>
          </a:blip>
          <a:stretch>
            <a:fillRect/>
          </a:stretch>
        </p:blipFill>
        <p:spPr>
          <a:xfrm>
            <a:off x="1778375" y="1315400"/>
            <a:ext cx="5193752" cy="3301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0"/>
          <p:cNvPicPr preferRelativeResize="0"/>
          <p:nvPr/>
        </p:nvPicPr>
        <p:blipFill rotWithShape="1">
          <a:blip r:embed="rId3">
            <a:alphaModFix/>
          </a:blip>
          <a:srcRect b="6857" l="0" r="0" t="8904"/>
          <a:stretch/>
        </p:blipFill>
        <p:spPr>
          <a:xfrm>
            <a:off x="0" y="0"/>
            <a:ext cx="9144003" cy="511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